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2"/>
    <p:sldId id="257" r:id="rId23"/>
    <p:sldId id="258" r:id="rId24"/>
    <p:sldId id="259" r:id="rId25"/>
    <p:sldId id="260" r:id="rId26"/>
    <p:sldId id="261" r:id="rId27"/>
    <p:sldId id="262" r:id="rId28"/>
    <p:sldId id="263" r:id="rId29"/>
    <p:sldId id="264" r:id="rId30"/>
    <p:sldId id="265" r:id="rId31"/>
    <p:sldId id="266" r:id="rId32"/>
    <p:sldId id="267" r:id="rId33"/>
    <p:sldId id="268" r:id="rId34"/>
    <p:sldId id="269" r:id="rId35"/>
    <p:sldId id="270" r:id="rId36"/>
    <p:sldId id="271" r:id="rId37"/>
    <p:sldId id="272" r:id="rId38"/>
    <p:sldId id="273" r:id="rId39"/>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League Spartan" charset="1" panose="00000800000000000000"/>
      <p:regular r:id="rId10"/>
    </p:embeddedFont>
    <p:embeddedFont>
      <p:font typeface="Poppins Light" charset="1" panose="02000000000000000000"/>
      <p:regular r:id="rId11"/>
    </p:embeddedFont>
    <p:embeddedFont>
      <p:font typeface="Poppins Light Bold" charset="1" panose="02000000000000000000"/>
      <p:regular r:id="rId12"/>
    </p:embeddedFont>
    <p:embeddedFont>
      <p:font typeface="Poppins Medium" charset="1" panose="02000000000000000000"/>
      <p:regular r:id="rId13"/>
    </p:embeddedFont>
    <p:embeddedFont>
      <p:font typeface="Poppins Medium Bold" charset="1" panose="02000000000000000000"/>
      <p:regular r:id="rId14"/>
    </p:embeddedFont>
    <p:embeddedFont>
      <p:font typeface="Poppins Bold" charset="1" panose="02000000000000000000"/>
      <p:regular r:id="rId15"/>
    </p:embeddedFont>
    <p:embeddedFont>
      <p:font typeface="Canva Sans" charset="1" panose="020B0503030501040103"/>
      <p:regular r:id="rId16"/>
    </p:embeddedFont>
    <p:embeddedFont>
      <p:font typeface="Canva Sans Bold" charset="1" panose="020B0803030501040103"/>
      <p:regular r:id="rId17"/>
    </p:embeddedFont>
    <p:embeddedFont>
      <p:font typeface="Canva Sans Italics" charset="1" panose="020B0503030501040103"/>
      <p:regular r:id="rId18"/>
    </p:embeddedFont>
    <p:embeddedFont>
      <p:font typeface="Canva Sans Bold Italics" charset="1" panose="020B0803030501040103"/>
      <p:regular r:id="rId19"/>
    </p:embeddedFont>
    <p:embeddedFont>
      <p:font typeface="Canva Sans Medium" charset="1" panose="020B0603030501040103"/>
      <p:regular r:id="rId20"/>
    </p:embeddedFont>
    <p:embeddedFont>
      <p:font typeface="Canva Sans Medium Italics" charset="1" panose="020B0603030501040103"/>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slides/slide1.xml" Type="http://schemas.openxmlformats.org/officeDocument/2006/relationships/slide"/><Relationship Id="rId23" Target="slides/slide2.xml" Type="http://schemas.openxmlformats.org/officeDocument/2006/relationships/slide"/><Relationship Id="rId24" Target="slides/slide3.xml" Type="http://schemas.openxmlformats.org/officeDocument/2006/relationships/slide"/><Relationship Id="rId25" Target="slides/slide4.xml" Type="http://schemas.openxmlformats.org/officeDocument/2006/relationships/slide"/><Relationship Id="rId26" Target="slides/slide5.xml" Type="http://schemas.openxmlformats.org/officeDocument/2006/relationships/slide"/><Relationship Id="rId27" Target="slides/slide6.xml" Type="http://schemas.openxmlformats.org/officeDocument/2006/relationships/slide"/><Relationship Id="rId28" Target="slides/slide7.xml" Type="http://schemas.openxmlformats.org/officeDocument/2006/relationships/slide"/><Relationship Id="rId29" Target="slides/slide8.xml" Type="http://schemas.openxmlformats.org/officeDocument/2006/relationships/slide"/><Relationship Id="rId3" Target="viewProps.xml" Type="http://schemas.openxmlformats.org/officeDocument/2006/relationships/viewProps"/><Relationship Id="rId30" Target="slides/slide9.xml" Type="http://schemas.openxmlformats.org/officeDocument/2006/relationships/slide"/><Relationship Id="rId31" Target="slides/slide10.xml" Type="http://schemas.openxmlformats.org/officeDocument/2006/relationships/slide"/><Relationship Id="rId32" Target="slides/slide11.xml" Type="http://schemas.openxmlformats.org/officeDocument/2006/relationships/slide"/><Relationship Id="rId33" Target="slides/slide12.xml" Type="http://schemas.openxmlformats.org/officeDocument/2006/relationships/slide"/><Relationship Id="rId34" Target="slides/slide13.xml" Type="http://schemas.openxmlformats.org/officeDocument/2006/relationships/slide"/><Relationship Id="rId35" Target="slides/slide14.xml" Type="http://schemas.openxmlformats.org/officeDocument/2006/relationships/slide"/><Relationship Id="rId36" Target="slides/slide15.xml" Type="http://schemas.openxmlformats.org/officeDocument/2006/relationships/slide"/><Relationship Id="rId37" Target="slides/slide16.xml" Type="http://schemas.openxmlformats.org/officeDocument/2006/relationships/slide"/><Relationship Id="rId38" Target="slides/slide17.xml" Type="http://schemas.openxmlformats.org/officeDocument/2006/relationships/slide"/><Relationship Id="rId39" Target="slides/slide18.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2.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https://giftstest.com/test"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2.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2.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2.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576351" y="1263838"/>
            <a:ext cx="7557723" cy="6335623"/>
          </a:xfrm>
          <a:custGeom>
            <a:avLst/>
            <a:gdLst/>
            <a:ahLst/>
            <a:cxnLst/>
            <a:rect r="r" b="b" t="t" l="l"/>
            <a:pathLst>
              <a:path h="6335623" w="7557723">
                <a:moveTo>
                  <a:pt x="0" y="0"/>
                </a:moveTo>
                <a:lnTo>
                  <a:pt x="7557723" y="0"/>
                </a:lnTo>
                <a:lnTo>
                  <a:pt x="7557723" y="6335623"/>
                </a:lnTo>
                <a:lnTo>
                  <a:pt x="0" y="6335623"/>
                </a:lnTo>
                <a:lnTo>
                  <a:pt x="0" y="0"/>
                </a:lnTo>
                <a:close/>
              </a:path>
            </a:pathLst>
          </a:custGeom>
          <a:blipFill>
            <a:blip r:embed="rId2"/>
            <a:stretch>
              <a:fillRect l="0" t="0" r="0" b="0"/>
            </a:stretch>
          </a:blipFill>
        </p:spPr>
      </p:sp>
      <p:grpSp>
        <p:nvGrpSpPr>
          <p:cNvPr name="Group 3" id="3"/>
          <p:cNvGrpSpPr/>
          <p:nvPr/>
        </p:nvGrpSpPr>
        <p:grpSpPr>
          <a:xfrm rot="0">
            <a:off x="9429364" y="2235916"/>
            <a:ext cx="7926730" cy="6484953"/>
            <a:chOff x="0" y="0"/>
            <a:chExt cx="10568973" cy="8646604"/>
          </a:xfrm>
        </p:grpSpPr>
        <p:sp>
          <p:nvSpPr>
            <p:cNvPr name="TextBox 4" id="4"/>
            <p:cNvSpPr txBox="true"/>
            <p:nvPr/>
          </p:nvSpPr>
          <p:spPr>
            <a:xfrm rot="0">
              <a:off x="0" y="-19050"/>
              <a:ext cx="9146565" cy="651687"/>
            </a:xfrm>
            <a:prstGeom prst="rect">
              <a:avLst/>
            </a:prstGeom>
          </p:spPr>
          <p:txBody>
            <a:bodyPr anchor="t" rtlCol="false" tIns="0" lIns="0" bIns="0" rIns="0">
              <a:spAutoFit/>
            </a:bodyPr>
            <a:lstStyle/>
            <a:p>
              <a:pPr>
                <a:lnSpc>
                  <a:spcPts val="4081"/>
                </a:lnSpc>
              </a:pPr>
              <a:r>
                <a:rPr lang="en-US" sz="3139" spc="156">
                  <a:solidFill>
                    <a:srgbClr val="FF4A4C"/>
                  </a:solidFill>
                  <a:latin typeface="Poppins Medium Bold"/>
                </a:rPr>
                <a:t>Hosanna Church International</a:t>
              </a:r>
            </a:p>
          </p:txBody>
        </p:sp>
        <p:sp>
          <p:nvSpPr>
            <p:cNvPr name="TextBox 5" id="5"/>
            <p:cNvSpPr txBox="true"/>
            <p:nvPr/>
          </p:nvSpPr>
          <p:spPr>
            <a:xfrm rot="0">
              <a:off x="0" y="1373130"/>
              <a:ext cx="10568973" cy="5545157"/>
            </a:xfrm>
            <a:prstGeom prst="rect">
              <a:avLst/>
            </a:prstGeom>
          </p:spPr>
          <p:txBody>
            <a:bodyPr anchor="t" rtlCol="false" tIns="0" lIns="0" bIns="0" rIns="0">
              <a:spAutoFit/>
            </a:bodyPr>
            <a:lstStyle/>
            <a:p>
              <a:pPr>
                <a:lnSpc>
                  <a:spcPts val="10731"/>
                </a:lnSpc>
              </a:pPr>
              <a:r>
                <a:rPr lang="en-US" sz="10123" spc="-172">
                  <a:solidFill>
                    <a:srgbClr val="FFFFFF"/>
                  </a:solidFill>
                  <a:latin typeface="Poppins Bold Bold Italics"/>
                </a:rPr>
                <a:t>New Member</a:t>
              </a:r>
            </a:p>
            <a:p>
              <a:pPr>
                <a:lnSpc>
                  <a:spcPts val="10731"/>
                </a:lnSpc>
              </a:pPr>
              <a:r>
                <a:rPr lang="en-US" sz="10123" spc="-172">
                  <a:solidFill>
                    <a:srgbClr val="FFFFFF"/>
                  </a:solidFill>
                  <a:latin typeface="Poppins Bold Bold Italics"/>
                </a:rPr>
                <a:t>Orientation</a:t>
              </a:r>
            </a:p>
          </p:txBody>
        </p:sp>
        <p:sp>
          <p:nvSpPr>
            <p:cNvPr name="TextBox 6" id="6"/>
            <p:cNvSpPr txBox="true"/>
            <p:nvPr/>
          </p:nvSpPr>
          <p:spPr>
            <a:xfrm rot="0">
              <a:off x="0" y="7421428"/>
              <a:ext cx="10275378" cy="1225176"/>
            </a:xfrm>
            <a:prstGeom prst="rect">
              <a:avLst/>
            </a:prstGeom>
          </p:spPr>
          <p:txBody>
            <a:bodyPr anchor="t" rtlCol="false" tIns="0" lIns="0" bIns="0" rIns="0">
              <a:spAutoFit/>
            </a:bodyPr>
            <a:lstStyle/>
            <a:p>
              <a:pPr>
                <a:lnSpc>
                  <a:spcPts val="3684"/>
                </a:lnSpc>
              </a:pPr>
              <a:r>
                <a:rPr lang="en-US" sz="2834" spc="396">
                  <a:solidFill>
                    <a:srgbClr val="FF4A4C"/>
                  </a:solidFill>
                  <a:latin typeface="Poppins Light"/>
                </a:rPr>
                <a:t>PASTOR  MATTHEW GUNN</a:t>
              </a:r>
            </a:p>
            <a:p>
              <a:pPr>
                <a:lnSpc>
                  <a:spcPts val="3684"/>
                </a:lnSpc>
              </a:pPr>
              <a:r>
                <a:rPr lang="en-US" sz="2834" spc="396">
                  <a:solidFill>
                    <a:srgbClr val="FF4A4C"/>
                  </a:solidFill>
                  <a:latin typeface="Poppins Light"/>
                </a:rPr>
                <a:t>LADY KIMBERLY GUNN</a:t>
              </a:r>
            </a:p>
          </p:txBody>
        </p:sp>
      </p:grpSp>
      <p:sp>
        <p:nvSpPr>
          <p:cNvPr name="TextBox 7" id="7"/>
          <p:cNvSpPr txBox="true"/>
          <p:nvPr/>
        </p:nvSpPr>
        <p:spPr>
          <a:xfrm rot="0">
            <a:off x="895622" y="8289751"/>
            <a:ext cx="5880609" cy="1498096"/>
          </a:xfrm>
          <a:prstGeom prst="rect">
            <a:avLst/>
          </a:prstGeom>
        </p:spPr>
        <p:txBody>
          <a:bodyPr anchor="t" rtlCol="false" tIns="0" lIns="0" bIns="0" rIns="0">
            <a:spAutoFit/>
          </a:bodyPr>
          <a:lstStyle/>
          <a:p>
            <a:pPr algn="ctr">
              <a:lnSpc>
                <a:spcPts val="3888"/>
              </a:lnSpc>
              <a:spcBef>
                <a:spcPct val="0"/>
              </a:spcBef>
            </a:pPr>
            <a:r>
              <a:rPr lang="en-US" sz="3667" spc="-62">
                <a:solidFill>
                  <a:srgbClr val="FFFFFF"/>
                </a:solidFill>
                <a:latin typeface="Poppins Bold Bold Italics"/>
              </a:rPr>
              <a:t>Where Jesus is lifted, Believers are liberated, and Everyone is loved.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2980235" y="180776"/>
            <a:ext cx="12327529" cy="9753531"/>
          </a:xfrm>
          <a:custGeom>
            <a:avLst/>
            <a:gdLst/>
            <a:ahLst/>
            <a:cxnLst/>
            <a:rect r="r" b="b" t="t" l="l"/>
            <a:pathLst>
              <a:path h="9753531" w="12327529">
                <a:moveTo>
                  <a:pt x="0" y="0"/>
                </a:moveTo>
                <a:lnTo>
                  <a:pt x="12327530" y="0"/>
                </a:lnTo>
                <a:lnTo>
                  <a:pt x="12327530" y="9753531"/>
                </a:lnTo>
                <a:lnTo>
                  <a:pt x="0" y="9753531"/>
                </a:lnTo>
                <a:lnTo>
                  <a:pt x="0" y="0"/>
                </a:lnTo>
                <a:close/>
              </a:path>
            </a:pathLst>
          </a:custGeom>
          <a:blipFill>
            <a:blip r:embed="rId2"/>
            <a:stretch>
              <a:fillRect l="0" t="-7757" r="0" b="-3308"/>
            </a:stretch>
          </a:blipFill>
        </p:spPr>
      </p:sp>
      <p:sp>
        <p:nvSpPr>
          <p:cNvPr name="TextBox 3" id="3"/>
          <p:cNvSpPr txBox="true"/>
          <p:nvPr/>
        </p:nvSpPr>
        <p:spPr>
          <a:xfrm rot="0">
            <a:off x="10204971" y="859154"/>
            <a:ext cx="4729173" cy="613396"/>
          </a:xfrm>
          <a:prstGeom prst="rect">
            <a:avLst/>
          </a:prstGeom>
        </p:spPr>
        <p:txBody>
          <a:bodyPr anchor="t" rtlCol="false" tIns="0" lIns="0" bIns="0" rIns="0">
            <a:spAutoFit/>
          </a:bodyPr>
          <a:lstStyle/>
          <a:p>
            <a:pPr algn="ctr">
              <a:lnSpc>
                <a:spcPts val="5040"/>
              </a:lnSpc>
            </a:pPr>
            <a:r>
              <a:rPr lang="en-US" sz="3600">
                <a:solidFill>
                  <a:srgbClr val="B40507"/>
                </a:solidFill>
                <a:latin typeface="Canva Sans Bold"/>
              </a:rPr>
              <a:t>Hosanna Flow  Chart</a:t>
            </a:r>
          </a:p>
        </p:txBody>
      </p:sp>
      <p:sp>
        <p:nvSpPr>
          <p:cNvPr name="Freeform 4" id="4"/>
          <p:cNvSpPr/>
          <p:nvPr/>
        </p:nvSpPr>
        <p:spPr>
          <a:xfrm flipH="false" flipV="false" rot="0">
            <a:off x="225029" y="211140"/>
            <a:ext cx="1963809" cy="1963809"/>
          </a:xfrm>
          <a:custGeom>
            <a:avLst/>
            <a:gdLst/>
            <a:ahLst/>
            <a:cxnLst/>
            <a:rect r="r" b="b" t="t" l="l"/>
            <a:pathLst>
              <a:path h="1963809" w="1963809">
                <a:moveTo>
                  <a:pt x="0" y="0"/>
                </a:moveTo>
                <a:lnTo>
                  <a:pt x="1963809" y="0"/>
                </a:lnTo>
                <a:lnTo>
                  <a:pt x="1963809" y="1963809"/>
                </a:lnTo>
                <a:lnTo>
                  <a:pt x="0" y="1963809"/>
                </a:lnTo>
                <a:lnTo>
                  <a:pt x="0" y="0"/>
                </a:lnTo>
                <a:close/>
              </a:path>
            </a:pathLst>
          </a:custGeom>
          <a:blipFill>
            <a:blip r:embed="rId3"/>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EFDFD"/>
        </a:solidFill>
      </p:bgPr>
    </p:bg>
    <p:spTree>
      <p:nvGrpSpPr>
        <p:cNvPr id="1" name=""/>
        <p:cNvGrpSpPr/>
        <p:nvPr/>
      </p:nvGrpSpPr>
      <p:grpSpPr>
        <a:xfrm>
          <a:off x="0" y="0"/>
          <a:ext cx="0" cy="0"/>
          <a:chOff x="0" y="0"/>
          <a:chExt cx="0" cy="0"/>
        </a:xfrm>
      </p:grpSpPr>
      <p:grpSp>
        <p:nvGrpSpPr>
          <p:cNvPr name="Group 2" id="2"/>
          <p:cNvGrpSpPr/>
          <p:nvPr/>
        </p:nvGrpSpPr>
        <p:grpSpPr>
          <a:xfrm rot="0">
            <a:off x="2877504" y="-1328738"/>
            <a:ext cx="12944475" cy="12944475"/>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EFDFD"/>
            </a:solidFill>
          </p:spPr>
        </p:sp>
      </p:grpSp>
      <p:grpSp>
        <p:nvGrpSpPr>
          <p:cNvPr name="Group 4" id="4"/>
          <p:cNvGrpSpPr/>
          <p:nvPr/>
        </p:nvGrpSpPr>
        <p:grpSpPr>
          <a:xfrm rot="0">
            <a:off x="5501056" y="775841"/>
            <a:ext cx="8513289" cy="2798217"/>
            <a:chOff x="0" y="0"/>
            <a:chExt cx="11351052" cy="3730956"/>
          </a:xfrm>
        </p:grpSpPr>
        <p:sp>
          <p:nvSpPr>
            <p:cNvPr name="TextBox 5" id="5"/>
            <p:cNvSpPr txBox="true"/>
            <p:nvPr/>
          </p:nvSpPr>
          <p:spPr>
            <a:xfrm rot="0">
              <a:off x="514787" y="0"/>
              <a:ext cx="10321478" cy="736600"/>
            </a:xfrm>
            <a:prstGeom prst="rect">
              <a:avLst/>
            </a:prstGeom>
          </p:spPr>
          <p:txBody>
            <a:bodyPr anchor="t" rtlCol="false" tIns="0" lIns="0" bIns="0" rIns="0">
              <a:spAutoFit/>
            </a:bodyPr>
            <a:lstStyle/>
            <a:p>
              <a:pPr algn="ctr">
                <a:lnSpc>
                  <a:spcPts val="4372"/>
                </a:lnSpc>
              </a:pPr>
              <a:r>
                <a:rPr lang="en-US" sz="3643" spc="109">
                  <a:solidFill>
                    <a:srgbClr val="000000"/>
                  </a:solidFill>
                  <a:latin typeface="Poppins Bold Bold Italics"/>
                </a:rPr>
                <a:t>Church Ministries &amp; Leaders</a:t>
              </a:r>
            </a:p>
          </p:txBody>
        </p:sp>
        <p:sp>
          <p:nvSpPr>
            <p:cNvPr name="AutoShape 6" id="6"/>
            <p:cNvSpPr/>
            <p:nvPr/>
          </p:nvSpPr>
          <p:spPr>
            <a:xfrm rot="0">
              <a:off x="4462971" y="1150177"/>
              <a:ext cx="2425109" cy="229297"/>
            </a:xfrm>
            <a:prstGeom prst="rect">
              <a:avLst/>
            </a:prstGeom>
            <a:solidFill>
              <a:srgbClr val="000000"/>
            </a:solidFill>
          </p:spPr>
        </p:sp>
        <p:sp>
          <p:nvSpPr>
            <p:cNvPr name="TextBox 7" id="7"/>
            <p:cNvSpPr txBox="true"/>
            <p:nvPr/>
          </p:nvSpPr>
          <p:spPr>
            <a:xfrm rot="0">
              <a:off x="0" y="1929590"/>
              <a:ext cx="11351052" cy="722083"/>
            </a:xfrm>
            <a:prstGeom prst="rect">
              <a:avLst/>
            </a:prstGeom>
          </p:spPr>
          <p:txBody>
            <a:bodyPr anchor="t" rtlCol="false" tIns="0" lIns="0" bIns="0" rIns="0">
              <a:spAutoFit/>
            </a:bodyPr>
            <a:lstStyle/>
            <a:p>
              <a:pPr algn="ctr">
                <a:lnSpc>
                  <a:spcPts val="4452"/>
                </a:lnSpc>
              </a:pPr>
            </a:p>
          </p:txBody>
        </p:sp>
        <p:sp>
          <p:nvSpPr>
            <p:cNvPr name="TextBox 8" id="8"/>
            <p:cNvSpPr txBox="true"/>
            <p:nvPr/>
          </p:nvSpPr>
          <p:spPr>
            <a:xfrm rot="0">
              <a:off x="394955" y="3072118"/>
              <a:ext cx="10561143" cy="658838"/>
            </a:xfrm>
            <a:prstGeom prst="rect">
              <a:avLst/>
            </a:prstGeom>
          </p:spPr>
          <p:txBody>
            <a:bodyPr anchor="t" rtlCol="false" tIns="0" lIns="0" bIns="0" rIns="0">
              <a:spAutoFit/>
            </a:bodyPr>
            <a:lstStyle/>
            <a:p>
              <a:pPr algn="ctr">
                <a:lnSpc>
                  <a:spcPts val="4230"/>
                </a:lnSpc>
              </a:pPr>
            </a:p>
          </p:txBody>
        </p:sp>
      </p:grpSp>
      <p:sp>
        <p:nvSpPr>
          <p:cNvPr name="TextBox 9" id="9"/>
          <p:cNvSpPr txBox="true"/>
          <p:nvPr/>
        </p:nvSpPr>
        <p:spPr>
          <a:xfrm rot="0">
            <a:off x="4633001" y="2174949"/>
            <a:ext cx="10984189" cy="7810500"/>
          </a:xfrm>
          <a:prstGeom prst="rect">
            <a:avLst/>
          </a:prstGeom>
        </p:spPr>
        <p:txBody>
          <a:bodyPr anchor="t" rtlCol="false" tIns="0" lIns="0" bIns="0" rIns="0">
            <a:spAutoFit/>
          </a:bodyPr>
          <a:lstStyle/>
          <a:p>
            <a:pPr algn="ctr">
              <a:lnSpc>
                <a:spcPts val="2879"/>
              </a:lnSpc>
            </a:pPr>
            <a:r>
              <a:rPr lang="en-US" sz="2399" spc="71">
                <a:solidFill>
                  <a:srgbClr val="000000"/>
                </a:solidFill>
                <a:latin typeface="Poppins Bold Bold Italics"/>
              </a:rPr>
              <a:t>Hosanna Church Ministries 2024</a:t>
            </a:r>
          </a:p>
          <a:p>
            <a:pPr algn="ctr">
              <a:lnSpc>
                <a:spcPts val="2879"/>
              </a:lnSpc>
            </a:pPr>
            <a:r>
              <a:rPr lang="en-US" sz="2399" spc="71">
                <a:solidFill>
                  <a:srgbClr val="000000"/>
                </a:solidFill>
                <a:latin typeface="Canva Sans Bold"/>
              </a:rPr>
              <a:t>Kingdom Kids Children’s Ministry-</a:t>
            </a:r>
            <a:r>
              <a:rPr lang="en-US" sz="2399" spc="71">
                <a:solidFill>
                  <a:srgbClr val="000000"/>
                </a:solidFill>
                <a:latin typeface="Canva Sans"/>
              </a:rPr>
              <a:t>Essence Moore</a:t>
            </a:r>
          </a:p>
          <a:p>
            <a:pPr algn="ctr">
              <a:lnSpc>
                <a:spcPts val="2879"/>
              </a:lnSpc>
            </a:pPr>
            <a:r>
              <a:rPr lang="en-US" sz="2399" spc="71">
                <a:solidFill>
                  <a:srgbClr val="000000"/>
                </a:solidFill>
                <a:latin typeface="Canva Sans Bold"/>
              </a:rPr>
              <a:t>Nu Fire-Teen Ministry</a:t>
            </a:r>
            <a:r>
              <a:rPr lang="en-US" sz="2399" spc="71">
                <a:solidFill>
                  <a:srgbClr val="000000"/>
                </a:solidFill>
                <a:latin typeface="Canva Sans"/>
              </a:rPr>
              <a:t>-Lawanda Robinson</a:t>
            </a:r>
          </a:p>
          <a:p>
            <a:pPr algn="ctr">
              <a:lnSpc>
                <a:spcPts val="2879"/>
              </a:lnSpc>
            </a:pPr>
            <a:r>
              <a:rPr lang="en-US" sz="2399" spc="71">
                <a:solidFill>
                  <a:srgbClr val="000000"/>
                </a:solidFill>
                <a:latin typeface="Canva Sans Bold"/>
              </a:rPr>
              <a:t>Refresher Women’s Ministry</a:t>
            </a:r>
            <a:r>
              <a:rPr lang="en-US" sz="2399" spc="71">
                <a:solidFill>
                  <a:srgbClr val="000000"/>
                </a:solidFill>
                <a:latin typeface="Canva Sans"/>
              </a:rPr>
              <a:t>-Lady Gunn</a:t>
            </a:r>
          </a:p>
          <a:p>
            <a:pPr algn="ctr">
              <a:lnSpc>
                <a:spcPts val="2879"/>
              </a:lnSpc>
            </a:pPr>
            <a:r>
              <a:rPr lang="en-US" sz="2399" spc="71">
                <a:solidFill>
                  <a:srgbClr val="000000"/>
                </a:solidFill>
                <a:latin typeface="Canva Sans Bold"/>
              </a:rPr>
              <a:t>Worship &amp; Arts Ministry</a:t>
            </a:r>
            <a:r>
              <a:rPr lang="en-US" sz="2399" spc="71">
                <a:solidFill>
                  <a:srgbClr val="000000"/>
                </a:solidFill>
                <a:latin typeface="Canva Sans"/>
              </a:rPr>
              <a:t>-Lady Gunn</a:t>
            </a:r>
          </a:p>
          <a:p>
            <a:pPr algn="ctr">
              <a:lnSpc>
                <a:spcPts val="2879"/>
              </a:lnSpc>
            </a:pPr>
            <a:r>
              <a:rPr lang="en-US" sz="2399" spc="71">
                <a:solidFill>
                  <a:srgbClr val="000000"/>
                </a:solidFill>
                <a:latin typeface="Canva Sans Bold"/>
              </a:rPr>
              <a:t>Dance Ministry</a:t>
            </a:r>
            <a:r>
              <a:rPr lang="en-US" sz="2399" spc="71">
                <a:solidFill>
                  <a:srgbClr val="000000"/>
                </a:solidFill>
                <a:latin typeface="Canva Sans"/>
              </a:rPr>
              <a:t>-Lawanda Robinson</a:t>
            </a:r>
          </a:p>
          <a:p>
            <a:pPr algn="ctr">
              <a:lnSpc>
                <a:spcPts val="2879"/>
              </a:lnSpc>
            </a:pPr>
            <a:r>
              <a:rPr lang="en-US" sz="2399" spc="71">
                <a:solidFill>
                  <a:srgbClr val="000000"/>
                </a:solidFill>
                <a:latin typeface="Canva Sans Bold"/>
              </a:rPr>
              <a:t>Media Ministry</a:t>
            </a:r>
            <a:r>
              <a:rPr lang="en-US" sz="2399" spc="71">
                <a:solidFill>
                  <a:srgbClr val="000000"/>
                </a:solidFill>
                <a:latin typeface="Canva Sans"/>
              </a:rPr>
              <a:t>-C’Nai Thompson</a:t>
            </a:r>
          </a:p>
          <a:p>
            <a:pPr algn="ctr">
              <a:lnSpc>
                <a:spcPts val="2879"/>
              </a:lnSpc>
            </a:pPr>
            <a:r>
              <a:rPr lang="en-US" sz="2399" spc="71">
                <a:solidFill>
                  <a:srgbClr val="000000"/>
                </a:solidFill>
                <a:latin typeface="Canva Sans Bold"/>
              </a:rPr>
              <a:t>First Impressions Ministry</a:t>
            </a:r>
            <a:r>
              <a:rPr lang="en-US" sz="2399" spc="71">
                <a:solidFill>
                  <a:srgbClr val="000000"/>
                </a:solidFill>
                <a:latin typeface="Canva Sans"/>
              </a:rPr>
              <a:t>-Harold Brown</a:t>
            </a:r>
          </a:p>
          <a:p>
            <a:pPr algn="ctr">
              <a:lnSpc>
                <a:spcPts val="2879"/>
              </a:lnSpc>
            </a:pPr>
            <a:r>
              <a:rPr lang="en-US" sz="2399" spc="71">
                <a:solidFill>
                  <a:srgbClr val="000000"/>
                </a:solidFill>
                <a:latin typeface="Canva Sans Bold"/>
              </a:rPr>
              <a:t>Intercessory Prayer Ministry</a:t>
            </a:r>
            <a:r>
              <a:rPr lang="en-US" sz="2399" spc="71">
                <a:solidFill>
                  <a:srgbClr val="000000"/>
                </a:solidFill>
                <a:latin typeface="Canva Sans"/>
              </a:rPr>
              <a:t>-Elder James Brannen</a:t>
            </a:r>
          </a:p>
          <a:p>
            <a:pPr algn="ctr">
              <a:lnSpc>
                <a:spcPts val="2879"/>
              </a:lnSpc>
            </a:pPr>
            <a:r>
              <a:rPr lang="en-US" sz="2399" spc="71">
                <a:solidFill>
                  <a:srgbClr val="000000"/>
                </a:solidFill>
                <a:latin typeface="Canva Sans Bold"/>
              </a:rPr>
              <a:t>Fresh Start New Membership Ministry</a:t>
            </a:r>
            <a:r>
              <a:rPr lang="en-US" sz="2399" spc="71">
                <a:solidFill>
                  <a:srgbClr val="000000"/>
                </a:solidFill>
                <a:latin typeface="Canva Sans"/>
              </a:rPr>
              <a:t>-Pastor Gunn</a:t>
            </a:r>
          </a:p>
          <a:p>
            <a:pPr algn="ctr">
              <a:lnSpc>
                <a:spcPts val="2879"/>
              </a:lnSpc>
            </a:pPr>
            <a:r>
              <a:rPr lang="en-US" sz="2399" spc="71">
                <a:solidFill>
                  <a:srgbClr val="000000"/>
                </a:solidFill>
                <a:latin typeface="Canva Sans Bold"/>
              </a:rPr>
              <a:t>Transportation Ministry </a:t>
            </a:r>
            <a:r>
              <a:rPr lang="en-US" sz="2399" spc="71">
                <a:solidFill>
                  <a:srgbClr val="000000"/>
                </a:solidFill>
                <a:latin typeface="Canva Sans"/>
              </a:rPr>
              <a:t>-Miguel Moore</a:t>
            </a:r>
          </a:p>
          <a:p>
            <a:pPr algn="ctr">
              <a:lnSpc>
                <a:spcPts val="2879"/>
              </a:lnSpc>
            </a:pPr>
            <a:r>
              <a:rPr lang="en-US" sz="2399" spc="71">
                <a:solidFill>
                  <a:srgbClr val="000000"/>
                </a:solidFill>
                <a:latin typeface="Canva Sans Bold"/>
              </a:rPr>
              <a:t>Health &amp; Wellness Ministry</a:t>
            </a:r>
            <a:r>
              <a:rPr lang="en-US" sz="2399" spc="71">
                <a:solidFill>
                  <a:srgbClr val="000000"/>
                </a:solidFill>
                <a:latin typeface="Canva Sans"/>
              </a:rPr>
              <a:t>-Analicia Patterson</a:t>
            </a:r>
          </a:p>
          <a:p>
            <a:pPr algn="ctr">
              <a:lnSpc>
                <a:spcPts val="2879"/>
              </a:lnSpc>
            </a:pPr>
            <a:r>
              <a:rPr lang="en-US" sz="2399" spc="71">
                <a:solidFill>
                  <a:srgbClr val="000000"/>
                </a:solidFill>
                <a:latin typeface="Canva Sans Bold"/>
              </a:rPr>
              <a:t>Special Events Ministry Team</a:t>
            </a:r>
            <a:r>
              <a:rPr lang="en-US" sz="2399" spc="71">
                <a:solidFill>
                  <a:srgbClr val="000000"/>
                </a:solidFill>
                <a:latin typeface="Canva Sans"/>
              </a:rPr>
              <a:t>-Lady Kimberly Gunn</a:t>
            </a:r>
          </a:p>
          <a:p>
            <a:pPr algn="ctr">
              <a:lnSpc>
                <a:spcPts val="2879"/>
              </a:lnSpc>
            </a:pPr>
            <a:r>
              <a:rPr lang="en-US" sz="2399" spc="71">
                <a:solidFill>
                  <a:srgbClr val="000000"/>
                </a:solidFill>
                <a:latin typeface="Canva Sans Bold"/>
              </a:rPr>
              <a:t>Outreach Ministry</a:t>
            </a:r>
            <a:r>
              <a:rPr lang="en-US" sz="2399" spc="71">
                <a:solidFill>
                  <a:srgbClr val="000000"/>
                </a:solidFill>
                <a:latin typeface="Canva Sans"/>
              </a:rPr>
              <a:t>-Pastor Gunn</a:t>
            </a:r>
          </a:p>
          <a:p>
            <a:pPr algn="ctr">
              <a:lnSpc>
                <a:spcPts val="2879"/>
              </a:lnSpc>
            </a:pPr>
          </a:p>
          <a:p>
            <a:pPr algn="ctr">
              <a:lnSpc>
                <a:spcPts val="2879"/>
              </a:lnSpc>
            </a:pPr>
            <a:r>
              <a:rPr lang="en-US" sz="2399" spc="71">
                <a:solidFill>
                  <a:srgbClr val="000000"/>
                </a:solidFill>
                <a:latin typeface="Poppins Bold Bold Italics"/>
              </a:rPr>
              <a:t>Hosanna Church Leadership Team</a:t>
            </a:r>
          </a:p>
          <a:p>
            <a:pPr algn="ctr">
              <a:lnSpc>
                <a:spcPts val="2879"/>
              </a:lnSpc>
            </a:pPr>
            <a:r>
              <a:rPr lang="en-US" sz="2399" spc="71">
                <a:solidFill>
                  <a:srgbClr val="000000"/>
                </a:solidFill>
                <a:latin typeface="Canva Sans Italics"/>
              </a:rPr>
              <a:t>Pastor Matthew Gunn</a:t>
            </a:r>
          </a:p>
          <a:p>
            <a:pPr algn="ctr">
              <a:lnSpc>
                <a:spcPts val="2879"/>
              </a:lnSpc>
            </a:pPr>
            <a:r>
              <a:rPr lang="en-US" sz="2399" spc="71">
                <a:solidFill>
                  <a:srgbClr val="000000"/>
                </a:solidFill>
                <a:latin typeface="Canva Sans Italics"/>
              </a:rPr>
              <a:t>Lady Kimberly Gunn</a:t>
            </a:r>
          </a:p>
          <a:p>
            <a:pPr algn="ctr">
              <a:lnSpc>
                <a:spcPts val="2879"/>
              </a:lnSpc>
            </a:pPr>
            <a:r>
              <a:rPr lang="en-US" sz="2399" spc="71">
                <a:solidFill>
                  <a:srgbClr val="000000"/>
                </a:solidFill>
                <a:latin typeface="Canva Sans Italics"/>
              </a:rPr>
              <a:t>Lawanda Robinson</a:t>
            </a:r>
          </a:p>
          <a:p>
            <a:pPr algn="ctr">
              <a:lnSpc>
                <a:spcPts val="2879"/>
              </a:lnSpc>
            </a:pPr>
            <a:r>
              <a:rPr lang="en-US" sz="2399" spc="71">
                <a:solidFill>
                  <a:srgbClr val="000000"/>
                </a:solidFill>
                <a:latin typeface="Canva Sans Italics"/>
              </a:rPr>
              <a:t>Harold Brown</a:t>
            </a:r>
          </a:p>
          <a:p>
            <a:pPr algn="ctr">
              <a:lnSpc>
                <a:spcPts val="2879"/>
              </a:lnSpc>
            </a:pPr>
            <a:r>
              <a:rPr lang="en-US" sz="2399" spc="71">
                <a:solidFill>
                  <a:srgbClr val="000000"/>
                </a:solidFill>
                <a:latin typeface="Canva Sans Italics"/>
              </a:rPr>
              <a:t>Essence Moore</a:t>
            </a:r>
          </a:p>
          <a:p>
            <a:pPr algn="ctr">
              <a:lnSpc>
                <a:spcPts val="1680"/>
              </a:lnSpc>
              <a:spcBef>
                <a:spcPct val="0"/>
              </a:spcBef>
            </a:pPr>
          </a:p>
        </p:txBody>
      </p:sp>
      <p:sp>
        <p:nvSpPr>
          <p:cNvPr name="Freeform 10" id="10"/>
          <p:cNvSpPr/>
          <p:nvPr/>
        </p:nvSpPr>
        <p:spPr>
          <a:xfrm flipH="false" flipV="false" rot="0">
            <a:off x="225029" y="211140"/>
            <a:ext cx="1963809" cy="1963809"/>
          </a:xfrm>
          <a:custGeom>
            <a:avLst/>
            <a:gdLst/>
            <a:ahLst/>
            <a:cxnLst/>
            <a:rect r="r" b="b" t="t" l="l"/>
            <a:pathLst>
              <a:path h="1963809" w="1963809">
                <a:moveTo>
                  <a:pt x="0" y="0"/>
                </a:moveTo>
                <a:lnTo>
                  <a:pt x="1963809" y="0"/>
                </a:lnTo>
                <a:lnTo>
                  <a:pt x="1963809" y="1963809"/>
                </a:lnTo>
                <a:lnTo>
                  <a:pt x="0" y="1963809"/>
                </a:lnTo>
                <a:lnTo>
                  <a:pt x="0" y="0"/>
                </a:lnTo>
                <a:close/>
              </a:path>
            </a:pathLst>
          </a:custGeom>
          <a:blipFill>
            <a:blip r:embed="rId2"/>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TextBox 2" id="2"/>
          <p:cNvSpPr txBox="true"/>
          <p:nvPr/>
        </p:nvSpPr>
        <p:spPr>
          <a:xfrm rot="0">
            <a:off x="5625516" y="2047872"/>
            <a:ext cx="7685009" cy="695325"/>
          </a:xfrm>
          <a:prstGeom prst="rect">
            <a:avLst/>
          </a:prstGeom>
        </p:spPr>
        <p:txBody>
          <a:bodyPr anchor="t" rtlCol="false" tIns="0" lIns="0" bIns="0" rIns="0">
            <a:spAutoFit/>
          </a:bodyPr>
          <a:lstStyle/>
          <a:p>
            <a:pPr algn="ctr">
              <a:lnSpc>
                <a:spcPts val="5520"/>
              </a:lnSpc>
            </a:pPr>
            <a:r>
              <a:rPr lang="en-US" sz="4600" spc="138">
                <a:solidFill>
                  <a:srgbClr val="FEFDFD"/>
                </a:solidFill>
                <a:latin typeface="Poppins Bold Bold Italics"/>
              </a:rPr>
              <a:t>CHURCH MEMBERSHIP</a:t>
            </a:r>
          </a:p>
        </p:txBody>
      </p:sp>
      <p:sp>
        <p:nvSpPr>
          <p:cNvPr name="AutoShape 3" id="3"/>
          <p:cNvSpPr/>
          <p:nvPr/>
        </p:nvSpPr>
        <p:spPr>
          <a:xfrm rot="0">
            <a:off x="8323441" y="2743197"/>
            <a:ext cx="1805651" cy="302989"/>
          </a:xfrm>
          <a:prstGeom prst="rect">
            <a:avLst/>
          </a:prstGeom>
          <a:solidFill>
            <a:srgbClr val="FEFDFD"/>
          </a:solidFill>
        </p:spPr>
      </p:sp>
      <p:sp>
        <p:nvSpPr>
          <p:cNvPr name="TextBox 4" id="4"/>
          <p:cNvSpPr txBox="true"/>
          <p:nvPr/>
        </p:nvSpPr>
        <p:spPr>
          <a:xfrm rot="0">
            <a:off x="5536294" y="5390943"/>
            <a:ext cx="7863455" cy="1026795"/>
          </a:xfrm>
          <a:prstGeom prst="rect">
            <a:avLst/>
          </a:prstGeom>
        </p:spPr>
        <p:txBody>
          <a:bodyPr anchor="t" rtlCol="false" tIns="0" lIns="0" bIns="0" rIns="0">
            <a:spAutoFit/>
          </a:bodyPr>
          <a:lstStyle/>
          <a:p>
            <a:pPr algn="ctr">
              <a:lnSpc>
                <a:spcPts val="4199"/>
              </a:lnSpc>
            </a:pPr>
          </a:p>
          <a:p>
            <a:pPr algn="ctr">
              <a:lnSpc>
                <a:spcPts val="4200"/>
              </a:lnSpc>
            </a:pPr>
          </a:p>
        </p:txBody>
      </p:sp>
      <p:sp>
        <p:nvSpPr>
          <p:cNvPr name="Freeform 5" id="5"/>
          <p:cNvSpPr/>
          <p:nvPr/>
        </p:nvSpPr>
        <p:spPr>
          <a:xfrm flipH="false" flipV="false" rot="0">
            <a:off x="7934721" y="300604"/>
            <a:ext cx="2194370" cy="1747267"/>
          </a:xfrm>
          <a:custGeom>
            <a:avLst/>
            <a:gdLst/>
            <a:ahLst/>
            <a:cxnLst/>
            <a:rect r="r" b="b" t="t" l="l"/>
            <a:pathLst>
              <a:path h="1747267" w="2194370">
                <a:moveTo>
                  <a:pt x="0" y="0"/>
                </a:moveTo>
                <a:lnTo>
                  <a:pt x="2194371" y="0"/>
                </a:lnTo>
                <a:lnTo>
                  <a:pt x="2194371" y="1747268"/>
                </a:lnTo>
                <a:lnTo>
                  <a:pt x="0" y="1747268"/>
                </a:lnTo>
                <a:lnTo>
                  <a:pt x="0" y="0"/>
                </a:lnTo>
                <a:close/>
              </a:path>
            </a:pathLst>
          </a:custGeom>
          <a:blipFill>
            <a:blip r:embed="rId2"/>
            <a:stretch>
              <a:fillRect l="0" t="0" r="0" b="0"/>
            </a:stretch>
          </a:blipFill>
        </p:spPr>
      </p:sp>
      <p:sp>
        <p:nvSpPr>
          <p:cNvPr name="TextBox 6" id="6"/>
          <p:cNvSpPr txBox="true"/>
          <p:nvPr/>
        </p:nvSpPr>
        <p:spPr>
          <a:xfrm rot="0">
            <a:off x="925913" y="3621677"/>
            <a:ext cx="16211986" cy="6096000"/>
          </a:xfrm>
          <a:prstGeom prst="rect">
            <a:avLst/>
          </a:prstGeom>
        </p:spPr>
        <p:txBody>
          <a:bodyPr anchor="t" rtlCol="false" tIns="0" lIns="0" bIns="0" rIns="0">
            <a:spAutoFit/>
          </a:bodyPr>
          <a:lstStyle/>
          <a:p>
            <a:pPr algn="ctr">
              <a:lnSpc>
                <a:spcPts val="2400"/>
              </a:lnSpc>
              <a:spcBef>
                <a:spcPct val="0"/>
              </a:spcBef>
            </a:pPr>
          </a:p>
          <a:p>
            <a:pPr algn="ctr">
              <a:lnSpc>
                <a:spcPts val="2400"/>
              </a:lnSpc>
              <a:spcBef>
                <a:spcPct val="0"/>
              </a:spcBef>
            </a:pPr>
            <a:r>
              <a:rPr lang="en-US" sz="2000" spc="60">
                <a:solidFill>
                  <a:srgbClr val="FEFDFD"/>
                </a:solidFill>
                <a:latin typeface="Poppins Light Bold"/>
              </a:rPr>
              <a:t>This organization shall have members. A member is one who attends regularly, serves at and contributes financially to Hosanna Church.  </a:t>
            </a:r>
          </a:p>
          <a:p>
            <a:pPr algn="ctr">
              <a:lnSpc>
                <a:spcPts val="2400"/>
              </a:lnSpc>
              <a:spcBef>
                <a:spcPct val="0"/>
              </a:spcBef>
            </a:pPr>
          </a:p>
          <a:p>
            <a:pPr algn="ctr">
              <a:lnSpc>
                <a:spcPts val="2400"/>
              </a:lnSpc>
              <a:spcBef>
                <a:spcPct val="0"/>
              </a:spcBef>
            </a:pPr>
            <a:r>
              <a:rPr lang="en-US" sz="2000" spc="60">
                <a:solidFill>
                  <a:srgbClr val="FEFDFD"/>
                </a:solidFill>
                <a:latin typeface="Poppins Light Bold"/>
              </a:rPr>
              <a:t>Section 1. Candidacy Candidates for membership may approach a ministry leader or come forward during one of the worship service altar calls and share their desire to join Hosanna Church. Believers may join as new converts, through Christian experience, including licensed and ordained leaders, and by letter from another Christian Church.    </a:t>
            </a:r>
          </a:p>
          <a:p>
            <a:pPr algn="ctr">
              <a:lnSpc>
                <a:spcPts val="2400"/>
              </a:lnSpc>
              <a:spcBef>
                <a:spcPct val="0"/>
              </a:spcBef>
            </a:pPr>
          </a:p>
          <a:p>
            <a:pPr algn="ctr">
              <a:lnSpc>
                <a:spcPts val="2400"/>
              </a:lnSpc>
              <a:spcBef>
                <a:spcPct val="0"/>
              </a:spcBef>
            </a:pPr>
            <a:r>
              <a:rPr lang="en-US" sz="2000" spc="60">
                <a:solidFill>
                  <a:srgbClr val="FEFDFD"/>
                </a:solidFill>
                <a:latin typeface="Poppins Light Bold"/>
              </a:rPr>
              <a:t>Section 2. Membership Intake Each member shall participate in a new members orientation course and upon completion will receive a certificate of membership, which will become an official Church record.  Each member is expected to become a faithful and regular tither of the Church, giving 10% of their income to the work of the ministry in accordance with the Holy Scriptures, in demonstration of covenant with the Church and God.   Members shall maintain regular attendance and accountability to leadership.  A member’s absence for a period of twelve consecutive months (without any communications with the Senior Pastor) indicates that the membership has come to an end, and they are no longer considered a member.  If after the long-term absence, they return, they are welcomed into the fellowship as nonmembers.  In order to reinstate membership, former members should meet with a member of the leadership team.   </a:t>
            </a:r>
          </a:p>
          <a:p>
            <a:pPr algn="ctr">
              <a:lnSpc>
                <a:spcPts val="2400"/>
              </a:lnSpc>
              <a:spcBef>
                <a:spcPct val="0"/>
              </a:spcBef>
            </a:pPr>
          </a:p>
          <a:p>
            <a:pPr algn="ctr">
              <a:lnSpc>
                <a:spcPts val="2400"/>
              </a:lnSpc>
              <a:spcBef>
                <a:spcPct val="0"/>
              </a:spcBef>
            </a:pPr>
            <a:r>
              <a:rPr lang="en-US" sz="2000" spc="60">
                <a:solidFill>
                  <a:srgbClr val="FEFDFD"/>
                </a:solidFill>
                <a:latin typeface="Poppins Light Bold"/>
              </a:rPr>
              <a:t>Section 3: Termination of Membership Members shall be removed from the Church roll for the following reasons: a.  Death or personal request of the member. b.  Absence from worship services for twelve consecutive months (without any communications with the Senior Pastor). c. Another reason as deemed unavoidable for the Senior Pastor.</a:t>
            </a:r>
          </a:p>
        </p:txBody>
      </p:sp>
      <p:sp>
        <p:nvSpPr>
          <p:cNvPr name="TextBox 7" id="7"/>
          <p:cNvSpPr txBox="true"/>
          <p:nvPr/>
        </p:nvSpPr>
        <p:spPr>
          <a:xfrm rot="0">
            <a:off x="7686587" y="3474039"/>
            <a:ext cx="3326309" cy="295275"/>
          </a:xfrm>
          <a:prstGeom prst="rect">
            <a:avLst/>
          </a:prstGeom>
        </p:spPr>
        <p:txBody>
          <a:bodyPr anchor="t" rtlCol="false" tIns="0" lIns="0" bIns="0" rIns="0">
            <a:spAutoFit/>
          </a:bodyPr>
          <a:lstStyle/>
          <a:p>
            <a:pPr algn="ctr">
              <a:lnSpc>
                <a:spcPts val="2332"/>
              </a:lnSpc>
              <a:spcBef>
                <a:spcPct val="0"/>
              </a:spcBef>
            </a:pPr>
            <a:r>
              <a:rPr lang="en-US" sz="1943" spc="58">
                <a:solidFill>
                  <a:srgbClr val="FFFFFF"/>
                </a:solidFill>
                <a:latin typeface="Poppins Bold Bold Italics"/>
              </a:rPr>
              <a:t>ARTICLE IV MEMBERSHIP </a:t>
            </a:r>
          </a:p>
        </p:txBody>
      </p:sp>
      <p:sp>
        <p:nvSpPr>
          <p:cNvPr name="Freeform 8" id="8"/>
          <p:cNvSpPr/>
          <p:nvPr/>
        </p:nvSpPr>
        <p:spPr>
          <a:xfrm flipH="false" flipV="false" rot="0">
            <a:off x="225029" y="211140"/>
            <a:ext cx="1963809" cy="1963809"/>
          </a:xfrm>
          <a:custGeom>
            <a:avLst/>
            <a:gdLst/>
            <a:ahLst/>
            <a:cxnLst/>
            <a:rect r="r" b="b" t="t" l="l"/>
            <a:pathLst>
              <a:path h="1963809" w="1963809">
                <a:moveTo>
                  <a:pt x="0" y="0"/>
                </a:moveTo>
                <a:lnTo>
                  <a:pt x="1963809" y="0"/>
                </a:lnTo>
                <a:lnTo>
                  <a:pt x="1963809" y="1963809"/>
                </a:lnTo>
                <a:lnTo>
                  <a:pt x="0" y="1963809"/>
                </a:lnTo>
                <a:lnTo>
                  <a:pt x="0" y="0"/>
                </a:lnTo>
                <a:close/>
              </a:path>
            </a:pathLst>
          </a:custGeom>
          <a:blipFill>
            <a:blip r:embed="rId3"/>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B40507"/>
        </a:solidFill>
      </p:bgPr>
    </p:bg>
    <p:spTree>
      <p:nvGrpSpPr>
        <p:cNvPr id="1" name=""/>
        <p:cNvGrpSpPr/>
        <p:nvPr/>
      </p:nvGrpSpPr>
      <p:grpSpPr>
        <a:xfrm>
          <a:off x="0" y="0"/>
          <a:ext cx="0" cy="0"/>
          <a:chOff x="0" y="0"/>
          <a:chExt cx="0" cy="0"/>
        </a:xfrm>
      </p:grpSpPr>
      <p:grpSp>
        <p:nvGrpSpPr>
          <p:cNvPr name="Group 2" id="2"/>
          <p:cNvGrpSpPr/>
          <p:nvPr/>
        </p:nvGrpSpPr>
        <p:grpSpPr>
          <a:xfrm rot="0">
            <a:off x="3125265" y="-770297"/>
            <a:ext cx="12944475" cy="12944475"/>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40507"/>
            </a:solidFill>
          </p:spPr>
        </p:sp>
      </p:grpSp>
      <p:grpSp>
        <p:nvGrpSpPr>
          <p:cNvPr name="Group 4" id="4"/>
          <p:cNvGrpSpPr/>
          <p:nvPr/>
        </p:nvGrpSpPr>
        <p:grpSpPr>
          <a:xfrm rot="0">
            <a:off x="5816773" y="799230"/>
            <a:ext cx="7863455" cy="3863982"/>
            <a:chOff x="0" y="0"/>
            <a:chExt cx="10484606" cy="5151976"/>
          </a:xfrm>
        </p:grpSpPr>
        <p:sp>
          <p:nvSpPr>
            <p:cNvPr name="TextBox 5" id="5"/>
            <p:cNvSpPr txBox="true"/>
            <p:nvPr/>
          </p:nvSpPr>
          <p:spPr>
            <a:xfrm rot="0">
              <a:off x="118964" y="0"/>
              <a:ext cx="10246678" cy="914400"/>
            </a:xfrm>
            <a:prstGeom prst="rect">
              <a:avLst/>
            </a:prstGeom>
          </p:spPr>
          <p:txBody>
            <a:bodyPr anchor="t" rtlCol="false" tIns="0" lIns="0" bIns="0" rIns="0">
              <a:spAutoFit/>
            </a:bodyPr>
            <a:lstStyle/>
            <a:p>
              <a:pPr algn="ctr">
                <a:lnSpc>
                  <a:spcPts val="5400"/>
                </a:lnSpc>
              </a:pPr>
              <a:r>
                <a:rPr lang="en-US" sz="4500" spc="135">
                  <a:solidFill>
                    <a:srgbClr val="FEFDFD"/>
                  </a:solidFill>
                  <a:latin typeface="Poppins Bold Bold Italics"/>
                </a:rPr>
                <a:t>What We Believe</a:t>
              </a:r>
            </a:p>
          </p:txBody>
        </p:sp>
        <p:sp>
          <p:nvSpPr>
            <p:cNvPr name="AutoShape 6" id="6"/>
            <p:cNvSpPr/>
            <p:nvPr/>
          </p:nvSpPr>
          <p:spPr>
            <a:xfrm rot="0">
              <a:off x="4038536" y="1324980"/>
              <a:ext cx="2407534" cy="227635"/>
            </a:xfrm>
            <a:prstGeom prst="rect">
              <a:avLst/>
            </a:prstGeom>
            <a:solidFill>
              <a:srgbClr val="FEFDFD"/>
            </a:solidFill>
          </p:spPr>
        </p:sp>
        <p:sp>
          <p:nvSpPr>
            <p:cNvPr name="TextBox 7" id="7"/>
            <p:cNvSpPr txBox="true"/>
            <p:nvPr/>
          </p:nvSpPr>
          <p:spPr>
            <a:xfrm rot="0">
              <a:off x="0" y="3997546"/>
              <a:ext cx="10484606" cy="1154430"/>
            </a:xfrm>
            <a:prstGeom prst="rect">
              <a:avLst/>
            </a:prstGeom>
          </p:spPr>
          <p:txBody>
            <a:bodyPr anchor="t" rtlCol="false" tIns="0" lIns="0" bIns="0" rIns="0">
              <a:spAutoFit/>
            </a:bodyPr>
            <a:lstStyle/>
            <a:p>
              <a:pPr algn="ctr">
                <a:lnSpc>
                  <a:spcPts val="3000"/>
                </a:lnSpc>
              </a:pPr>
            </a:p>
            <a:p>
              <a:pPr algn="ctr">
                <a:lnSpc>
                  <a:spcPts val="4200"/>
                </a:lnSpc>
              </a:pPr>
            </a:p>
          </p:txBody>
        </p:sp>
      </p:grpSp>
      <p:sp>
        <p:nvSpPr>
          <p:cNvPr name="TextBox 8" id="8"/>
          <p:cNvSpPr txBox="true"/>
          <p:nvPr/>
        </p:nvSpPr>
        <p:spPr>
          <a:xfrm rot="0">
            <a:off x="4721297" y="2238560"/>
            <a:ext cx="10054408" cy="7724775"/>
          </a:xfrm>
          <a:prstGeom prst="rect">
            <a:avLst/>
          </a:prstGeom>
        </p:spPr>
        <p:txBody>
          <a:bodyPr anchor="t" rtlCol="false" tIns="0" lIns="0" bIns="0" rIns="0">
            <a:spAutoFit/>
          </a:bodyPr>
          <a:lstStyle/>
          <a:p>
            <a:pPr algn="ctr">
              <a:lnSpc>
                <a:spcPts val="2159"/>
              </a:lnSpc>
              <a:spcBef>
                <a:spcPct val="0"/>
              </a:spcBef>
            </a:pPr>
            <a:r>
              <a:rPr lang="en-US" sz="1799" spc="53">
                <a:solidFill>
                  <a:srgbClr val="B40507"/>
                </a:solidFill>
                <a:latin typeface="Poppins Bold Bold Italics"/>
              </a:rPr>
              <a:t>THE </a:t>
            </a:r>
            <a:r>
              <a:rPr lang="en-US" sz="1799" spc="53">
                <a:solidFill>
                  <a:srgbClr val="000000"/>
                </a:solidFill>
                <a:latin typeface="Poppins Bold Bold Italics"/>
              </a:rPr>
              <a:t>BIBLE</a:t>
            </a:r>
          </a:p>
          <a:p>
            <a:pPr algn="ctr">
              <a:lnSpc>
                <a:spcPts val="2159"/>
              </a:lnSpc>
              <a:spcBef>
                <a:spcPct val="0"/>
              </a:spcBef>
            </a:pPr>
            <a:r>
              <a:rPr lang="en-US" sz="1799" spc="53">
                <a:solidFill>
                  <a:srgbClr val="FEFDFD"/>
                </a:solidFill>
                <a:latin typeface="Poppins Bold Bold Italics"/>
              </a:rPr>
              <a:t>The Bible is God’s Word to all people. It was written by human authors under the supernatural guidance of the Holy Spirit. Because it was inspired by God, the Bible is truth without any mixture of error and is completely relevant to our daily lives.</a:t>
            </a:r>
          </a:p>
          <a:p>
            <a:pPr algn="ctr">
              <a:lnSpc>
                <a:spcPts val="2159"/>
              </a:lnSpc>
              <a:spcBef>
                <a:spcPct val="0"/>
              </a:spcBef>
            </a:pPr>
          </a:p>
          <a:p>
            <a:pPr algn="ctr">
              <a:lnSpc>
                <a:spcPts val="2159"/>
              </a:lnSpc>
              <a:spcBef>
                <a:spcPct val="0"/>
              </a:spcBef>
            </a:pPr>
          </a:p>
          <a:p>
            <a:pPr algn="ctr">
              <a:lnSpc>
                <a:spcPts val="2159"/>
              </a:lnSpc>
              <a:spcBef>
                <a:spcPct val="0"/>
              </a:spcBef>
            </a:pPr>
            <a:r>
              <a:rPr lang="en-US" sz="1799" spc="53">
                <a:solidFill>
                  <a:srgbClr val="000000"/>
                </a:solidFill>
                <a:latin typeface="Poppins Bold Bold Italics"/>
              </a:rPr>
              <a:t>TRINITY</a:t>
            </a:r>
          </a:p>
          <a:p>
            <a:pPr algn="ctr">
              <a:lnSpc>
                <a:spcPts val="2159"/>
              </a:lnSpc>
              <a:spcBef>
                <a:spcPct val="0"/>
              </a:spcBef>
            </a:pPr>
            <a:r>
              <a:rPr lang="en-US" sz="1799" spc="53">
                <a:solidFill>
                  <a:srgbClr val="FEFDFD"/>
                </a:solidFill>
                <a:latin typeface="Poppins Bold Bold Italics"/>
              </a:rPr>
              <a:t>God has existed in relationship with Himself for all eternity. He exists as one substance in three persons: the Father, the Son and the Holy Spirit. Although each member of the Trinity serves different functions, they each possess equal power and authority.</a:t>
            </a:r>
          </a:p>
          <a:p>
            <a:pPr algn="ctr">
              <a:lnSpc>
                <a:spcPts val="2159"/>
              </a:lnSpc>
              <a:spcBef>
                <a:spcPct val="0"/>
              </a:spcBef>
            </a:pPr>
          </a:p>
          <a:p>
            <a:pPr algn="ctr">
              <a:lnSpc>
                <a:spcPts val="2159"/>
              </a:lnSpc>
              <a:spcBef>
                <a:spcPct val="0"/>
              </a:spcBef>
            </a:pPr>
          </a:p>
          <a:p>
            <a:pPr algn="ctr">
              <a:lnSpc>
                <a:spcPts val="2159"/>
              </a:lnSpc>
              <a:spcBef>
                <a:spcPct val="0"/>
              </a:spcBef>
            </a:pPr>
            <a:r>
              <a:rPr lang="en-US" sz="1799" spc="53">
                <a:solidFill>
                  <a:srgbClr val="B40507"/>
                </a:solidFill>
                <a:latin typeface="Poppins Bold Bold Italics"/>
              </a:rPr>
              <a:t>THE </a:t>
            </a:r>
            <a:r>
              <a:rPr lang="en-US" sz="1799" spc="53">
                <a:solidFill>
                  <a:srgbClr val="000000"/>
                </a:solidFill>
                <a:latin typeface="Poppins Bold Bold Italics"/>
              </a:rPr>
              <a:t>FATHER</a:t>
            </a:r>
          </a:p>
          <a:p>
            <a:pPr algn="ctr">
              <a:lnSpc>
                <a:spcPts val="2159"/>
              </a:lnSpc>
              <a:spcBef>
                <a:spcPct val="0"/>
              </a:spcBef>
            </a:pPr>
            <a:r>
              <a:rPr lang="en-US" sz="1799" spc="53">
                <a:solidFill>
                  <a:srgbClr val="FEFDFD"/>
                </a:solidFill>
                <a:latin typeface="Poppins Bold Bold Italics"/>
              </a:rPr>
              <a:t>God is great: He is all powerful, all knowing, ever present, unchanging, completely worthy of our trust, and above all, Holy. It is in Him that we live, move and exist. God is good. He is our Father. He is loving, compassionate, and faithful to His people and His promises.</a:t>
            </a:r>
          </a:p>
          <a:p>
            <a:pPr algn="ctr">
              <a:lnSpc>
                <a:spcPts val="2159"/>
              </a:lnSpc>
              <a:spcBef>
                <a:spcPct val="0"/>
              </a:spcBef>
            </a:pPr>
          </a:p>
          <a:p>
            <a:pPr algn="ctr">
              <a:lnSpc>
                <a:spcPts val="2159"/>
              </a:lnSpc>
              <a:spcBef>
                <a:spcPct val="0"/>
              </a:spcBef>
            </a:pPr>
          </a:p>
          <a:p>
            <a:pPr algn="ctr">
              <a:lnSpc>
                <a:spcPts val="2159"/>
              </a:lnSpc>
              <a:spcBef>
                <a:spcPct val="0"/>
              </a:spcBef>
            </a:pPr>
            <a:r>
              <a:rPr lang="en-US" sz="1799" spc="53">
                <a:solidFill>
                  <a:srgbClr val="000000"/>
                </a:solidFill>
                <a:latin typeface="Poppins Bold Bold Italics"/>
              </a:rPr>
              <a:t>THE</a:t>
            </a:r>
            <a:r>
              <a:rPr lang="en-US" sz="1799" spc="53">
                <a:solidFill>
                  <a:srgbClr val="000000"/>
                </a:solidFill>
                <a:latin typeface="Poppins Bold Bold Italics"/>
              </a:rPr>
              <a:t> SON</a:t>
            </a:r>
            <a:r>
              <a:rPr lang="en-US" sz="1799" spc="53">
                <a:solidFill>
                  <a:srgbClr val="B40507"/>
                </a:solidFill>
                <a:latin typeface="Poppins Bold Bold Italics"/>
              </a:rPr>
              <a:t>SON</a:t>
            </a:r>
          </a:p>
          <a:p>
            <a:pPr algn="ctr">
              <a:lnSpc>
                <a:spcPts val="2159"/>
              </a:lnSpc>
              <a:spcBef>
                <a:spcPct val="0"/>
              </a:spcBef>
            </a:pPr>
            <a:r>
              <a:rPr lang="en-US" sz="1799" spc="53">
                <a:solidFill>
                  <a:srgbClr val="FEFDFD"/>
                </a:solidFill>
                <a:latin typeface="Poppins Bold Bold Italics"/>
              </a:rPr>
              <a:t>Jesus Christ is completely human but, at the same time, completely God. He is the only plan for bringing people who are far from God back into a right relationship with God. He lived a perfect life, so that He could be a substitution for us in satisfying God’s demands for perfection. He defeated death in His resurrection so that we can have life.</a:t>
            </a:r>
          </a:p>
          <a:p>
            <a:pPr algn="ctr">
              <a:lnSpc>
                <a:spcPts val="2159"/>
              </a:lnSpc>
              <a:spcBef>
                <a:spcPct val="0"/>
              </a:spcBef>
            </a:pPr>
          </a:p>
          <a:p>
            <a:pPr algn="ctr">
              <a:lnSpc>
                <a:spcPts val="2159"/>
              </a:lnSpc>
              <a:spcBef>
                <a:spcPct val="0"/>
              </a:spcBef>
            </a:pPr>
          </a:p>
        </p:txBody>
      </p:sp>
      <p:sp>
        <p:nvSpPr>
          <p:cNvPr name="Freeform 9" id="9"/>
          <p:cNvSpPr/>
          <p:nvPr/>
        </p:nvSpPr>
        <p:spPr>
          <a:xfrm flipH="false" flipV="false" rot="0">
            <a:off x="225029" y="211140"/>
            <a:ext cx="1963809" cy="1963809"/>
          </a:xfrm>
          <a:custGeom>
            <a:avLst/>
            <a:gdLst/>
            <a:ahLst/>
            <a:cxnLst/>
            <a:rect r="r" b="b" t="t" l="l"/>
            <a:pathLst>
              <a:path h="1963809" w="1963809">
                <a:moveTo>
                  <a:pt x="0" y="0"/>
                </a:moveTo>
                <a:lnTo>
                  <a:pt x="1963809" y="0"/>
                </a:lnTo>
                <a:lnTo>
                  <a:pt x="1963809" y="1963809"/>
                </a:lnTo>
                <a:lnTo>
                  <a:pt x="0" y="1963809"/>
                </a:lnTo>
                <a:lnTo>
                  <a:pt x="0" y="0"/>
                </a:lnTo>
                <a:close/>
              </a:path>
            </a:pathLst>
          </a:custGeom>
          <a:blipFill>
            <a:blip r:embed="rId2"/>
            <a:stretch>
              <a:fillRect l="0" t="0" r="0" b="0"/>
            </a:stretch>
          </a:blipFill>
        </p:spPr>
      </p:sp>
      <p:sp>
        <p:nvSpPr>
          <p:cNvPr name="Freeform 10" id="10"/>
          <p:cNvSpPr/>
          <p:nvPr/>
        </p:nvSpPr>
        <p:spPr>
          <a:xfrm flipH="false" flipV="false" rot="0">
            <a:off x="12745643" y="651922"/>
            <a:ext cx="1869170" cy="1577112"/>
          </a:xfrm>
          <a:custGeom>
            <a:avLst/>
            <a:gdLst/>
            <a:ahLst/>
            <a:cxnLst/>
            <a:rect r="r" b="b" t="t" l="l"/>
            <a:pathLst>
              <a:path h="1577112" w="1869170">
                <a:moveTo>
                  <a:pt x="0" y="0"/>
                </a:moveTo>
                <a:lnTo>
                  <a:pt x="1869170" y="0"/>
                </a:lnTo>
                <a:lnTo>
                  <a:pt x="1869170" y="1577113"/>
                </a:lnTo>
                <a:lnTo>
                  <a:pt x="0" y="15771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3125265" y="-770297"/>
            <a:ext cx="12944475" cy="12944475"/>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grpSp>
        <p:nvGrpSpPr>
          <p:cNvPr name="Group 4" id="4"/>
          <p:cNvGrpSpPr/>
          <p:nvPr/>
        </p:nvGrpSpPr>
        <p:grpSpPr>
          <a:xfrm rot="0">
            <a:off x="5816773" y="666968"/>
            <a:ext cx="7863455" cy="3863982"/>
            <a:chOff x="0" y="0"/>
            <a:chExt cx="10484606" cy="5151976"/>
          </a:xfrm>
        </p:grpSpPr>
        <p:sp>
          <p:nvSpPr>
            <p:cNvPr name="TextBox 5" id="5"/>
            <p:cNvSpPr txBox="true"/>
            <p:nvPr/>
          </p:nvSpPr>
          <p:spPr>
            <a:xfrm rot="0">
              <a:off x="118964" y="0"/>
              <a:ext cx="10246678" cy="914400"/>
            </a:xfrm>
            <a:prstGeom prst="rect">
              <a:avLst/>
            </a:prstGeom>
          </p:spPr>
          <p:txBody>
            <a:bodyPr anchor="t" rtlCol="false" tIns="0" lIns="0" bIns="0" rIns="0">
              <a:spAutoFit/>
            </a:bodyPr>
            <a:lstStyle/>
            <a:p>
              <a:pPr algn="ctr">
                <a:lnSpc>
                  <a:spcPts val="5400"/>
                </a:lnSpc>
              </a:pPr>
              <a:r>
                <a:rPr lang="en-US" sz="4500" spc="135">
                  <a:solidFill>
                    <a:srgbClr val="FEFDFD"/>
                  </a:solidFill>
                  <a:latin typeface="Poppins Bold Bold Italics"/>
                </a:rPr>
                <a:t>What We Believe</a:t>
              </a:r>
            </a:p>
          </p:txBody>
        </p:sp>
        <p:sp>
          <p:nvSpPr>
            <p:cNvPr name="AutoShape 6" id="6"/>
            <p:cNvSpPr/>
            <p:nvPr/>
          </p:nvSpPr>
          <p:spPr>
            <a:xfrm rot="0">
              <a:off x="4038536" y="1324980"/>
              <a:ext cx="2407534" cy="227635"/>
            </a:xfrm>
            <a:prstGeom prst="rect">
              <a:avLst/>
            </a:prstGeom>
            <a:solidFill>
              <a:srgbClr val="FEFDFD"/>
            </a:solidFill>
          </p:spPr>
        </p:sp>
        <p:sp>
          <p:nvSpPr>
            <p:cNvPr name="TextBox 7" id="7"/>
            <p:cNvSpPr txBox="true"/>
            <p:nvPr/>
          </p:nvSpPr>
          <p:spPr>
            <a:xfrm rot="0">
              <a:off x="0" y="3997546"/>
              <a:ext cx="10484606" cy="1154430"/>
            </a:xfrm>
            <a:prstGeom prst="rect">
              <a:avLst/>
            </a:prstGeom>
          </p:spPr>
          <p:txBody>
            <a:bodyPr anchor="t" rtlCol="false" tIns="0" lIns="0" bIns="0" rIns="0">
              <a:spAutoFit/>
            </a:bodyPr>
            <a:lstStyle/>
            <a:p>
              <a:pPr algn="ctr">
                <a:lnSpc>
                  <a:spcPts val="3000"/>
                </a:lnSpc>
              </a:pPr>
            </a:p>
            <a:p>
              <a:pPr algn="ctr">
                <a:lnSpc>
                  <a:spcPts val="4200"/>
                </a:lnSpc>
              </a:pPr>
            </a:p>
          </p:txBody>
        </p:sp>
      </p:grpSp>
      <p:sp>
        <p:nvSpPr>
          <p:cNvPr name="TextBox 8" id="8"/>
          <p:cNvSpPr txBox="true"/>
          <p:nvPr/>
        </p:nvSpPr>
        <p:spPr>
          <a:xfrm rot="0">
            <a:off x="4721297" y="1812382"/>
            <a:ext cx="10054408" cy="10456782"/>
          </a:xfrm>
          <a:prstGeom prst="rect">
            <a:avLst/>
          </a:prstGeom>
        </p:spPr>
        <p:txBody>
          <a:bodyPr anchor="t" rtlCol="false" tIns="0" lIns="0" bIns="0" rIns="0">
            <a:spAutoFit/>
          </a:bodyPr>
          <a:lstStyle/>
          <a:p>
            <a:pPr algn="ctr">
              <a:lnSpc>
                <a:spcPts val="979"/>
              </a:lnSpc>
              <a:spcBef>
                <a:spcPct val="0"/>
              </a:spcBef>
            </a:pPr>
          </a:p>
          <a:p>
            <a:pPr algn="ctr">
              <a:lnSpc>
                <a:spcPts val="1459"/>
              </a:lnSpc>
              <a:spcBef>
                <a:spcPct val="0"/>
              </a:spcBef>
            </a:pPr>
          </a:p>
          <a:p>
            <a:pPr algn="ctr">
              <a:lnSpc>
                <a:spcPts val="2160"/>
              </a:lnSpc>
              <a:spcBef>
                <a:spcPct val="0"/>
              </a:spcBef>
            </a:pPr>
            <a:r>
              <a:rPr lang="en-US" sz="1800" spc="54">
                <a:solidFill>
                  <a:srgbClr val="B40507"/>
                </a:solidFill>
                <a:latin typeface="Poppins Bold Bold Italics"/>
              </a:rPr>
              <a:t>THE HOLY SPIRIT</a:t>
            </a:r>
          </a:p>
          <a:p>
            <a:pPr algn="ctr">
              <a:lnSpc>
                <a:spcPts val="2160"/>
              </a:lnSpc>
              <a:spcBef>
                <a:spcPct val="0"/>
              </a:spcBef>
            </a:pPr>
            <a:r>
              <a:rPr lang="en-US" sz="1800" spc="54">
                <a:solidFill>
                  <a:srgbClr val="FEFDFD"/>
                </a:solidFill>
                <a:latin typeface="Poppins Bold Bold Italics"/>
              </a:rPr>
              <a:t>The Holy Spirit’s presence assures us of our relationship with Christ. He guides believers into all truth and exalts Christ. He convicts people of their sin, God’s righteousness, and the coming judgment. He comforts us, gives us spiritual gifts, and makes us more like Christ.</a:t>
            </a:r>
          </a:p>
          <a:p>
            <a:pPr algn="ctr">
              <a:lnSpc>
                <a:spcPts val="2160"/>
              </a:lnSpc>
              <a:spcBef>
                <a:spcPct val="0"/>
              </a:spcBef>
            </a:pPr>
          </a:p>
          <a:p>
            <a:pPr algn="ctr">
              <a:lnSpc>
                <a:spcPts val="2160"/>
              </a:lnSpc>
              <a:spcBef>
                <a:spcPct val="0"/>
              </a:spcBef>
            </a:pPr>
          </a:p>
          <a:p>
            <a:pPr algn="ctr">
              <a:lnSpc>
                <a:spcPts val="2160"/>
              </a:lnSpc>
              <a:spcBef>
                <a:spcPct val="0"/>
              </a:spcBef>
            </a:pPr>
            <a:r>
              <a:rPr lang="en-US" sz="1800" spc="54">
                <a:solidFill>
                  <a:srgbClr val="B40507"/>
                </a:solidFill>
                <a:latin typeface="Poppins Bold Bold Italics"/>
              </a:rPr>
              <a:t>ETERNITY</a:t>
            </a:r>
          </a:p>
          <a:p>
            <a:pPr algn="ctr">
              <a:lnSpc>
                <a:spcPts val="2160"/>
              </a:lnSpc>
              <a:spcBef>
                <a:spcPct val="0"/>
              </a:spcBef>
            </a:pPr>
            <a:r>
              <a:rPr lang="en-US" sz="1800" spc="54">
                <a:solidFill>
                  <a:srgbClr val="FEFDFD"/>
                </a:solidFill>
                <a:latin typeface="Poppins Bold Bold Italics"/>
              </a:rPr>
              <a:t>Man was created to exist forever. He will exist either eternally separated from God by sin or in union with God through forgiveness and salvation. To be eternally separated from God is Hell. To be eternally in union with Him is Heaven. Heaven and Hell are places of eternal existence.</a:t>
            </a:r>
          </a:p>
          <a:p>
            <a:pPr algn="ctr">
              <a:lnSpc>
                <a:spcPts val="2160"/>
              </a:lnSpc>
              <a:spcBef>
                <a:spcPct val="0"/>
              </a:spcBef>
            </a:pPr>
          </a:p>
          <a:p>
            <a:pPr algn="ctr">
              <a:lnSpc>
                <a:spcPts val="2160"/>
              </a:lnSpc>
              <a:spcBef>
                <a:spcPct val="0"/>
              </a:spcBef>
            </a:pPr>
          </a:p>
          <a:p>
            <a:pPr algn="ctr">
              <a:lnSpc>
                <a:spcPts val="2160"/>
              </a:lnSpc>
              <a:spcBef>
                <a:spcPct val="0"/>
              </a:spcBef>
            </a:pPr>
            <a:r>
              <a:rPr lang="en-US" sz="1800" spc="54">
                <a:solidFill>
                  <a:srgbClr val="B40507"/>
                </a:solidFill>
                <a:latin typeface="Poppins Bold Bold Italics"/>
              </a:rPr>
              <a:t>MAN</a:t>
            </a:r>
          </a:p>
          <a:p>
            <a:pPr algn="ctr">
              <a:lnSpc>
                <a:spcPts val="2160"/>
              </a:lnSpc>
              <a:spcBef>
                <a:spcPct val="0"/>
              </a:spcBef>
            </a:pPr>
            <a:r>
              <a:rPr lang="en-US" sz="1800" spc="54">
                <a:solidFill>
                  <a:srgbClr val="FEFDFD"/>
                </a:solidFill>
                <a:latin typeface="Poppins Bold Bold Italics"/>
              </a:rPr>
              <a:t>Man is made in the image of God and is the supreme object of His creation. Man was created to have fellowship with God but became separated in that relationship through sinful disobedience. As a result, man cannot attain a right relationship with God through his own effort. Every human personality is uniquely created, possesses dignity, and is worthy of respect and Christian love.</a:t>
            </a:r>
          </a:p>
          <a:p>
            <a:pPr algn="ctr">
              <a:lnSpc>
                <a:spcPts val="2160"/>
              </a:lnSpc>
              <a:spcBef>
                <a:spcPct val="0"/>
              </a:spcBef>
            </a:pPr>
          </a:p>
          <a:p>
            <a:pPr algn="ctr">
              <a:lnSpc>
                <a:spcPts val="2160"/>
              </a:lnSpc>
              <a:spcBef>
                <a:spcPct val="0"/>
              </a:spcBef>
            </a:pPr>
          </a:p>
          <a:p>
            <a:pPr algn="ctr">
              <a:lnSpc>
                <a:spcPts val="2160"/>
              </a:lnSpc>
              <a:spcBef>
                <a:spcPct val="0"/>
              </a:spcBef>
            </a:pPr>
            <a:r>
              <a:rPr lang="en-US" sz="1800" spc="54">
                <a:solidFill>
                  <a:srgbClr val="B40507"/>
                </a:solidFill>
                <a:latin typeface="Poppins Bold Bold Italics"/>
              </a:rPr>
              <a:t>SALVATION</a:t>
            </a:r>
          </a:p>
          <a:p>
            <a:pPr algn="ctr">
              <a:lnSpc>
                <a:spcPts val="2160"/>
              </a:lnSpc>
              <a:spcBef>
                <a:spcPct val="0"/>
              </a:spcBef>
            </a:pPr>
            <a:r>
              <a:rPr lang="en-US" sz="1800" spc="54">
                <a:solidFill>
                  <a:srgbClr val="FEFDFD"/>
                </a:solidFill>
                <a:latin typeface="Poppins Bold Bold Italics"/>
              </a:rPr>
              <a:t>The blood of Jesus Christ, shed on the cross, provides the only way of salvation through the forgiveness of sin. Salvation occurs when people place their faith in the death and resurrection of Christ as sufficient payment for their sin. Salvation is a gift from God, and it cannot be earned through our own efforts.</a:t>
            </a:r>
          </a:p>
          <a:p>
            <a:pPr algn="ctr">
              <a:lnSpc>
                <a:spcPts val="2179"/>
              </a:lnSpc>
              <a:spcBef>
                <a:spcPct val="0"/>
              </a:spcBef>
            </a:pPr>
          </a:p>
          <a:p>
            <a:pPr algn="ctr">
              <a:lnSpc>
                <a:spcPts val="2179"/>
              </a:lnSpc>
              <a:spcBef>
                <a:spcPct val="0"/>
              </a:spcBef>
            </a:pPr>
          </a:p>
          <a:p>
            <a:pPr algn="ctr">
              <a:lnSpc>
                <a:spcPts val="2179"/>
              </a:lnSpc>
              <a:spcBef>
                <a:spcPct val="0"/>
              </a:spcBef>
            </a:pPr>
            <a:r>
              <a:rPr lang="en-US" sz="1816" spc="54">
                <a:solidFill>
                  <a:srgbClr val="FEFDFD"/>
                </a:solidFill>
                <a:latin typeface="Poppins Bold Bold Italics"/>
              </a:rPr>
              <a:t>THE CHURCH</a:t>
            </a:r>
          </a:p>
          <a:p>
            <a:pPr algn="ctr">
              <a:lnSpc>
                <a:spcPts val="2179"/>
              </a:lnSpc>
              <a:spcBef>
                <a:spcPct val="0"/>
              </a:spcBef>
            </a:pPr>
            <a:r>
              <a:rPr lang="en-US" sz="1816" spc="54">
                <a:solidFill>
                  <a:srgbClr val="FEFDFD"/>
                </a:solidFill>
                <a:latin typeface="Poppins Bold Bold Italics"/>
              </a:rPr>
              <a:t>The Church is a local community of baptized believers unified through faith in Christ. It is committed to the teachings of Christ and obeying all of His commands, and it seeks to bring the Gospel to the world. The Church works together in love and unity, intent on the ultimate purpose of glorifying Christ.</a:t>
            </a:r>
          </a:p>
          <a:p>
            <a:pPr algn="ctr">
              <a:lnSpc>
                <a:spcPts val="1459"/>
              </a:lnSpc>
              <a:spcBef>
                <a:spcPct val="0"/>
              </a:spcBef>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B40507"/>
        </a:solidFill>
      </p:bgPr>
    </p:bg>
    <p:spTree>
      <p:nvGrpSpPr>
        <p:cNvPr id="1" name=""/>
        <p:cNvGrpSpPr/>
        <p:nvPr/>
      </p:nvGrpSpPr>
      <p:grpSpPr>
        <a:xfrm>
          <a:off x="0" y="0"/>
          <a:ext cx="0" cy="0"/>
          <a:chOff x="0" y="0"/>
          <a:chExt cx="0" cy="0"/>
        </a:xfrm>
      </p:grpSpPr>
      <p:grpSp>
        <p:nvGrpSpPr>
          <p:cNvPr name="Group 2" id="2"/>
          <p:cNvGrpSpPr/>
          <p:nvPr/>
        </p:nvGrpSpPr>
        <p:grpSpPr>
          <a:xfrm rot="0">
            <a:off x="2671762" y="-1495425"/>
            <a:ext cx="12944475" cy="12944475"/>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40507"/>
            </a:solidFill>
          </p:spPr>
        </p:sp>
      </p:grpSp>
      <p:sp>
        <p:nvSpPr>
          <p:cNvPr name="TextBox 4" id="4"/>
          <p:cNvSpPr txBox="true"/>
          <p:nvPr/>
        </p:nvSpPr>
        <p:spPr>
          <a:xfrm rot="0">
            <a:off x="5463149" y="207817"/>
            <a:ext cx="7685009" cy="923925"/>
          </a:xfrm>
          <a:prstGeom prst="rect">
            <a:avLst/>
          </a:prstGeom>
        </p:spPr>
        <p:txBody>
          <a:bodyPr anchor="t" rtlCol="false" tIns="0" lIns="0" bIns="0" rIns="0">
            <a:spAutoFit/>
          </a:bodyPr>
          <a:lstStyle/>
          <a:p>
            <a:pPr algn="ctr">
              <a:lnSpc>
                <a:spcPts val="7200"/>
              </a:lnSpc>
            </a:pPr>
            <a:r>
              <a:rPr lang="en-US" sz="6000" spc="179">
                <a:solidFill>
                  <a:srgbClr val="858592"/>
                </a:solidFill>
                <a:latin typeface="Poppins Bold Bold Italics"/>
              </a:rPr>
              <a:t>MISSION &amp; VISION</a:t>
            </a:r>
          </a:p>
        </p:txBody>
      </p:sp>
      <p:sp>
        <p:nvSpPr>
          <p:cNvPr name="AutoShape 5" id="5"/>
          <p:cNvSpPr/>
          <p:nvPr/>
        </p:nvSpPr>
        <p:spPr>
          <a:xfrm rot="0">
            <a:off x="8402828" y="1439677"/>
            <a:ext cx="1805651" cy="170727"/>
          </a:xfrm>
          <a:prstGeom prst="rect">
            <a:avLst/>
          </a:prstGeom>
          <a:solidFill>
            <a:srgbClr val="858592"/>
          </a:solidFill>
        </p:spPr>
      </p:sp>
      <p:sp>
        <p:nvSpPr>
          <p:cNvPr name="TextBox 6" id="6"/>
          <p:cNvSpPr txBox="true"/>
          <p:nvPr/>
        </p:nvSpPr>
        <p:spPr>
          <a:xfrm rot="0">
            <a:off x="5079857" y="2010268"/>
            <a:ext cx="8451593" cy="547370"/>
          </a:xfrm>
          <a:prstGeom prst="rect">
            <a:avLst/>
          </a:prstGeom>
        </p:spPr>
        <p:txBody>
          <a:bodyPr anchor="t" rtlCol="false" tIns="0" lIns="0" bIns="0" rIns="0">
            <a:spAutoFit/>
          </a:bodyPr>
          <a:lstStyle/>
          <a:p>
            <a:pPr algn="ctr">
              <a:lnSpc>
                <a:spcPts val="4420"/>
              </a:lnSpc>
            </a:pPr>
          </a:p>
        </p:txBody>
      </p:sp>
      <p:sp>
        <p:nvSpPr>
          <p:cNvPr name="TextBox 7" id="7"/>
          <p:cNvSpPr txBox="true"/>
          <p:nvPr/>
        </p:nvSpPr>
        <p:spPr>
          <a:xfrm rot="0">
            <a:off x="5463149" y="2079699"/>
            <a:ext cx="7863455" cy="7882890"/>
          </a:xfrm>
          <a:prstGeom prst="rect">
            <a:avLst/>
          </a:prstGeom>
        </p:spPr>
        <p:txBody>
          <a:bodyPr anchor="t" rtlCol="false" tIns="0" lIns="0" bIns="0" rIns="0">
            <a:spAutoFit/>
          </a:bodyPr>
          <a:lstStyle/>
          <a:p>
            <a:pPr algn="just">
              <a:lnSpc>
                <a:spcPts val="4649"/>
              </a:lnSpc>
            </a:pPr>
            <a:r>
              <a:rPr lang="en-US" sz="3099" spc="213">
                <a:solidFill>
                  <a:srgbClr val="FEFDFD"/>
                </a:solidFill>
                <a:latin typeface="League Spartan"/>
              </a:rPr>
              <a:t>OUR VISION</a:t>
            </a:r>
          </a:p>
          <a:p>
            <a:pPr algn="just">
              <a:lnSpc>
                <a:spcPts val="4050"/>
              </a:lnSpc>
            </a:pPr>
            <a:r>
              <a:rPr lang="en-US" sz="2700" spc="186">
                <a:solidFill>
                  <a:srgbClr val="FEFDFD"/>
                </a:solidFill>
                <a:latin typeface="League Spartan"/>
              </a:rPr>
              <a:t>To become a church where the unchurched would love to attend and can experience God personally. Where Jesus is lifted, Believers are liberated, and Everyone is loved.</a:t>
            </a:r>
          </a:p>
          <a:p>
            <a:pPr algn="just">
              <a:lnSpc>
                <a:spcPts val="4050"/>
              </a:lnSpc>
            </a:pPr>
          </a:p>
          <a:p>
            <a:pPr algn="just">
              <a:lnSpc>
                <a:spcPts val="4050"/>
              </a:lnSpc>
            </a:pPr>
            <a:r>
              <a:rPr lang="en-US" sz="2700" spc="186">
                <a:solidFill>
                  <a:srgbClr val="FEFDFD"/>
                </a:solidFill>
                <a:latin typeface="League Spartan Bold"/>
              </a:rPr>
              <a:t>MISSION</a:t>
            </a:r>
          </a:p>
          <a:p>
            <a:pPr algn="just">
              <a:lnSpc>
                <a:spcPts val="4050"/>
              </a:lnSpc>
            </a:pPr>
            <a:r>
              <a:rPr lang="en-US" sz="2700" spc="186">
                <a:solidFill>
                  <a:srgbClr val="FEFDFD"/>
                </a:solidFill>
                <a:latin typeface="League Spartan Medium"/>
              </a:rPr>
              <a:t>We exist to lead people into a growing relationship with Jesus, making disciples, and preparing them to fulfill their purpose and calling in life.</a:t>
            </a:r>
          </a:p>
          <a:p>
            <a:pPr algn="just">
              <a:lnSpc>
                <a:spcPts val="4050"/>
              </a:lnSpc>
            </a:pPr>
            <a:r>
              <a:rPr lang="en-US" sz="2700" spc="186">
                <a:solidFill>
                  <a:srgbClr val="FEFDFD"/>
                </a:solidFill>
                <a:latin typeface="League Spartan Bold"/>
              </a:rPr>
              <a:t>Matthew 28:18–20; John 17:20–23; Acts 1:8</a:t>
            </a:r>
          </a:p>
          <a:p>
            <a:pPr algn="just">
              <a:lnSpc>
                <a:spcPts val="2400"/>
              </a:lnSpc>
            </a:pPr>
          </a:p>
          <a:p>
            <a:pPr algn="just">
              <a:lnSpc>
                <a:spcPts val="2400"/>
              </a:lnSpc>
            </a:pPr>
          </a:p>
        </p:txBody>
      </p:sp>
      <p:sp>
        <p:nvSpPr>
          <p:cNvPr name="Freeform 8" id="8"/>
          <p:cNvSpPr/>
          <p:nvPr/>
        </p:nvSpPr>
        <p:spPr>
          <a:xfrm flipH="false" flipV="false" rot="0">
            <a:off x="225029" y="211140"/>
            <a:ext cx="1963809" cy="1963809"/>
          </a:xfrm>
          <a:custGeom>
            <a:avLst/>
            <a:gdLst/>
            <a:ahLst/>
            <a:cxnLst/>
            <a:rect r="r" b="b" t="t" l="l"/>
            <a:pathLst>
              <a:path h="1963809" w="1963809">
                <a:moveTo>
                  <a:pt x="0" y="0"/>
                </a:moveTo>
                <a:lnTo>
                  <a:pt x="1963809" y="0"/>
                </a:lnTo>
                <a:lnTo>
                  <a:pt x="1963809" y="1963809"/>
                </a:lnTo>
                <a:lnTo>
                  <a:pt x="0" y="1963809"/>
                </a:lnTo>
                <a:lnTo>
                  <a:pt x="0" y="0"/>
                </a:lnTo>
                <a:close/>
              </a:path>
            </a:pathLst>
          </a:custGeom>
          <a:blipFill>
            <a:blip r:embed="rId2"/>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1930144" y="1193045"/>
            <a:ext cx="12944475" cy="12944475"/>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sp>
        <p:nvSpPr>
          <p:cNvPr name="TextBox 4" id="4"/>
          <p:cNvSpPr txBox="true"/>
          <p:nvPr/>
        </p:nvSpPr>
        <p:spPr>
          <a:xfrm rot="0">
            <a:off x="5336225" y="758696"/>
            <a:ext cx="7615549" cy="906135"/>
          </a:xfrm>
          <a:prstGeom prst="rect">
            <a:avLst/>
          </a:prstGeom>
        </p:spPr>
        <p:txBody>
          <a:bodyPr anchor="t" rtlCol="false" tIns="0" lIns="0" bIns="0" rIns="0">
            <a:spAutoFit/>
          </a:bodyPr>
          <a:lstStyle/>
          <a:p>
            <a:pPr algn="ctr">
              <a:lnSpc>
                <a:spcPts val="7134"/>
              </a:lnSpc>
            </a:pPr>
          </a:p>
        </p:txBody>
      </p:sp>
      <p:sp>
        <p:nvSpPr>
          <p:cNvPr name="TextBox 5" id="5"/>
          <p:cNvSpPr txBox="true"/>
          <p:nvPr/>
        </p:nvSpPr>
        <p:spPr>
          <a:xfrm rot="0">
            <a:off x="4956397" y="2544598"/>
            <a:ext cx="8375205" cy="533242"/>
          </a:xfrm>
          <a:prstGeom prst="rect">
            <a:avLst/>
          </a:prstGeom>
        </p:spPr>
        <p:txBody>
          <a:bodyPr anchor="t" rtlCol="false" tIns="0" lIns="0" bIns="0" rIns="0">
            <a:spAutoFit/>
          </a:bodyPr>
          <a:lstStyle/>
          <a:p>
            <a:pPr algn="ctr">
              <a:lnSpc>
                <a:spcPts val="4380"/>
              </a:lnSpc>
            </a:pPr>
            <a:r>
              <a:rPr lang="en-US" sz="3369" spc="303">
                <a:solidFill>
                  <a:srgbClr val="FF4A4C"/>
                </a:solidFill>
                <a:latin typeface="Poppins Bold Italics"/>
              </a:rPr>
              <a:t>CORE VALUES</a:t>
            </a:r>
          </a:p>
        </p:txBody>
      </p:sp>
      <p:sp>
        <p:nvSpPr>
          <p:cNvPr name="TextBox 6" id="6"/>
          <p:cNvSpPr txBox="true"/>
          <p:nvPr/>
        </p:nvSpPr>
        <p:spPr>
          <a:xfrm rot="0">
            <a:off x="5247809" y="3384635"/>
            <a:ext cx="7792382" cy="1758865"/>
          </a:xfrm>
          <a:prstGeom prst="rect">
            <a:avLst/>
          </a:prstGeom>
        </p:spPr>
        <p:txBody>
          <a:bodyPr anchor="t" rtlCol="false" tIns="0" lIns="0" bIns="0" rIns="0">
            <a:spAutoFit/>
          </a:bodyPr>
          <a:lstStyle/>
          <a:p>
            <a:pPr algn="just">
              <a:lnSpc>
                <a:spcPts val="3128"/>
              </a:lnSpc>
            </a:pPr>
          </a:p>
          <a:p>
            <a:pPr algn="just">
              <a:lnSpc>
                <a:spcPts val="3128"/>
              </a:lnSpc>
            </a:pPr>
          </a:p>
          <a:p>
            <a:pPr algn="just">
              <a:lnSpc>
                <a:spcPts val="3128"/>
              </a:lnSpc>
            </a:pPr>
          </a:p>
          <a:p>
            <a:pPr algn="just">
              <a:lnSpc>
                <a:spcPts val="2378"/>
              </a:lnSpc>
            </a:pPr>
          </a:p>
          <a:p>
            <a:pPr algn="just">
              <a:lnSpc>
                <a:spcPts val="2378"/>
              </a:lnSpc>
            </a:pPr>
          </a:p>
        </p:txBody>
      </p:sp>
      <p:sp>
        <p:nvSpPr>
          <p:cNvPr name="Freeform 7" id="7"/>
          <p:cNvSpPr/>
          <p:nvPr/>
        </p:nvSpPr>
        <p:spPr>
          <a:xfrm flipH="false" flipV="false" rot="0">
            <a:off x="225029" y="211140"/>
            <a:ext cx="1963809" cy="1963809"/>
          </a:xfrm>
          <a:custGeom>
            <a:avLst/>
            <a:gdLst/>
            <a:ahLst/>
            <a:cxnLst/>
            <a:rect r="r" b="b" t="t" l="l"/>
            <a:pathLst>
              <a:path h="1963809" w="1963809">
                <a:moveTo>
                  <a:pt x="0" y="0"/>
                </a:moveTo>
                <a:lnTo>
                  <a:pt x="1963809" y="0"/>
                </a:lnTo>
                <a:lnTo>
                  <a:pt x="1963809" y="1963809"/>
                </a:lnTo>
                <a:lnTo>
                  <a:pt x="0" y="1963809"/>
                </a:lnTo>
                <a:lnTo>
                  <a:pt x="0" y="0"/>
                </a:lnTo>
                <a:close/>
              </a:path>
            </a:pathLst>
          </a:custGeom>
          <a:blipFill>
            <a:blip r:embed="rId2"/>
            <a:stretch>
              <a:fillRect l="0" t="0" r="0" b="0"/>
            </a:stretch>
          </a:blipFill>
        </p:spPr>
      </p:sp>
      <p:sp>
        <p:nvSpPr>
          <p:cNvPr name="Freeform 8" id="8"/>
          <p:cNvSpPr/>
          <p:nvPr/>
        </p:nvSpPr>
        <p:spPr>
          <a:xfrm flipH="false" flipV="false" rot="0">
            <a:off x="7619098" y="84827"/>
            <a:ext cx="2428366" cy="2216435"/>
          </a:xfrm>
          <a:custGeom>
            <a:avLst/>
            <a:gdLst/>
            <a:ahLst/>
            <a:cxnLst/>
            <a:rect r="r" b="b" t="t" l="l"/>
            <a:pathLst>
              <a:path h="2216435" w="2428366">
                <a:moveTo>
                  <a:pt x="0" y="0"/>
                </a:moveTo>
                <a:lnTo>
                  <a:pt x="2428366" y="0"/>
                </a:lnTo>
                <a:lnTo>
                  <a:pt x="2428366" y="2216436"/>
                </a:lnTo>
                <a:lnTo>
                  <a:pt x="0" y="221643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0">
            <a:off x="4645678" y="4925654"/>
            <a:ext cx="8375205" cy="1215709"/>
          </a:xfrm>
          <a:prstGeom prst="rect">
            <a:avLst/>
          </a:prstGeom>
        </p:spPr>
        <p:txBody>
          <a:bodyPr anchor="t" rtlCol="false" tIns="0" lIns="0" bIns="0" rIns="0">
            <a:spAutoFit/>
          </a:bodyPr>
          <a:lstStyle/>
          <a:p>
            <a:pPr algn="ctr">
              <a:lnSpc>
                <a:spcPts val="3282"/>
              </a:lnSpc>
              <a:spcBef>
                <a:spcPct val="0"/>
              </a:spcBef>
            </a:pPr>
            <a:r>
              <a:rPr lang="en-US" sz="2524" spc="227">
                <a:solidFill>
                  <a:srgbClr val="B40507"/>
                </a:solidFill>
                <a:latin typeface="Poppins Bold Italics"/>
              </a:rPr>
              <a:t>CULTURE</a:t>
            </a:r>
          </a:p>
          <a:p>
            <a:pPr algn="ctr">
              <a:lnSpc>
                <a:spcPts val="3282"/>
              </a:lnSpc>
              <a:spcBef>
                <a:spcPct val="0"/>
              </a:spcBef>
            </a:pPr>
            <a:r>
              <a:rPr lang="en-US" sz="2524" spc="227">
                <a:solidFill>
                  <a:srgbClr val="FFFFFF"/>
                </a:solidFill>
                <a:latin typeface="Poppins Bold Italics"/>
              </a:rPr>
              <a:t>ESTABLISHING A CULTURE OF FELLOWSHIP, LOVE, AND SUPPORT.</a:t>
            </a:r>
          </a:p>
        </p:txBody>
      </p:sp>
      <p:sp>
        <p:nvSpPr>
          <p:cNvPr name="TextBox 10" id="10"/>
          <p:cNvSpPr txBox="true"/>
          <p:nvPr/>
        </p:nvSpPr>
        <p:spPr>
          <a:xfrm rot="0">
            <a:off x="3856278" y="3673582"/>
            <a:ext cx="10810577" cy="806134"/>
          </a:xfrm>
          <a:prstGeom prst="rect">
            <a:avLst/>
          </a:prstGeom>
        </p:spPr>
        <p:txBody>
          <a:bodyPr anchor="t" rtlCol="false" tIns="0" lIns="0" bIns="0" rIns="0">
            <a:spAutoFit/>
          </a:bodyPr>
          <a:lstStyle/>
          <a:p>
            <a:pPr algn="ctr">
              <a:lnSpc>
                <a:spcPts val="3282"/>
              </a:lnSpc>
              <a:spcBef>
                <a:spcPct val="0"/>
              </a:spcBef>
            </a:pPr>
            <a:r>
              <a:rPr lang="en-US" sz="2524" spc="227">
                <a:solidFill>
                  <a:srgbClr val="B40507"/>
                </a:solidFill>
                <a:latin typeface="Poppins Bold Italics"/>
              </a:rPr>
              <a:t>RELATIONSHIPS</a:t>
            </a:r>
          </a:p>
          <a:p>
            <a:pPr algn="ctr">
              <a:lnSpc>
                <a:spcPts val="3282"/>
              </a:lnSpc>
              <a:spcBef>
                <a:spcPct val="0"/>
              </a:spcBef>
            </a:pPr>
            <a:r>
              <a:rPr lang="en-US" sz="2524" spc="227">
                <a:solidFill>
                  <a:srgbClr val="FFFFFF"/>
                </a:solidFill>
                <a:latin typeface="Poppins Bold Italics"/>
              </a:rPr>
              <a:t>BUILDING RELATIONSHIPS THROUGH SERVICE TO OTHERS.</a:t>
            </a:r>
          </a:p>
        </p:txBody>
      </p:sp>
      <p:sp>
        <p:nvSpPr>
          <p:cNvPr name="TextBox 11" id="11"/>
          <p:cNvSpPr txBox="true"/>
          <p:nvPr/>
        </p:nvSpPr>
        <p:spPr>
          <a:xfrm rot="0">
            <a:off x="2288232" y="6589039"/>
            <a:ext cx="13711535" cy="806134"/>
          </a:xfrm>
          <a:prstGeom prst="rect">
            <a:avLst/>
          </a:prstGeom>
        </p:spPr>
        <p:txBody>
          <a:bodyPr anchor="t" rtlCol="false" tIns="0" lIns="0" bIns="0" rIns="0">
            <a:spAutoFit/>
          </a:bodyPr>
          <a:lstStyle/>
          <a:p>
            <a:pPr algn="ctr">
              <a:lnSpc>
                <a:spcPts val="3282"/>
              </a:lnSpc>
              <a:spcBef>
                <a:spcPct val="0"/>
              </a:spcBef>
            </a:pPr>
            <a:r>
              <a:rPr lang="en-US" sz="2524" spc="227">
                <a:solidFill>
                  <a:srgbClr val="B40507"/>
                </a:solidFill>
                <a:latin typeface="Poppins Bold Italics"/>
              </a:rPr>
              <a:t>DISCIPLESHIP</a:t>
            </a:r>
          </a:p>
          <a:p>
            <a:pPr algn="ctr">
              <a:lnSpc>
                <a:spcPts val="3282"/>
              </a:lnSpc>
              <a:spcBef>
                <a:spcPct val="0"/>
              </a:spcBef>
            </a:pPr>
            <a:r>
              <a:rPr lang="en-US" sz="2524" spc="227">
                <a:solidFill>
                  <a:srgbClr val="FFFFFF"/>
                </a:solidFill>
                <a:latin typeface="Poppins Bold Italics"/>
              </a:rPr>
              <a:t>MAKING DISCIPLES AND EQUIPPING LEADERS FOR THE KINGDOM OF GOD.</a:t>
            </a:r>
          </a:p>
        </p:txBody>
      </p:sp>
      <p:sp>
        <p:nvSpPr>
          <p:cNvPr name="TextBox 12" id="12"/>
          <p:cNvSpPr txBox="true"/>
          <p:nvPr/>
        </p:nvSpPr>
        <p:spPr>
          <a:xfrm rot="0">
            <a:off x="734790" y="8124142"/>
            <a:ext cx="17553210" cy="1215709"/>
          </a:xfrm>
          <a:prstGeom prst="rect">
            <a:avLst/>
          </a:prstGeom>
        </p:spPr>
        <p:txBody>
          <a:bodyPr anchor="t" rtlCol="false" tIns="0" lIns="0" bIns="0" rIns="0">
            <a:spAutoFit/>
          </a:bodyPr>
          <a:lstStyle/>
          <a:p>
            <a:pPr algn="ctr">
              <a:lnSpc>
                <a:spcPts val="3282"/>
              </a:lnSpc>
              <a:spcBef>
                <a:spcPct val="0"/>
              </a:spcBef>
            </a:pPr>
            <a:r>
              <a:rPr lang="en-US" sz="2524" spc="227">
                <a:solidFill>
                  <a:srgbClr val="B40507"/>
                </a:solidFill>
                <a:latin typeface="Poppins Bold Italics"/>
              </a:rPr>
              <a:t>TRANSFORMATION</a:t>
            </a:r>
          </a:p>
          <a:p>
            <a:pPr algn="ctr">
              <a:lnSpc>
                <a:spcPts val="3282"/>
              </a:lnSpc>
              <a:spcBef>
                <a:spcPct val="0"/>
              </a:spcBef>
            </a:pPr>
            <a:r>
              <a:rPr lang="en-US" sz="2524" spc="227">
                <a:solidFill>
                  <a:srgbClr val="FFFFFF"/>
                </a:solidFill>
                <a:latin typeface="Poppins Bold Italics"/>
              </a:rPr>
              <a:t>SOCIAL TRANSFORMATION THROUGH LIVING OUT THE MESSAGE AND MISSION OF JESUS CHRIST.</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576351" y="1263838"/>
            <a:ext cx="7557723" cy="6335623"/>
          </a:xfrm>
          <a:custGeom>
            <a:avLst/>
            <a:gdLst/>
            <a:ahLst/>
            <a:cxnLst/>
            <a:rect r="r" b="b" t="t" l="l"/>
            <a:pathLst>
              <a:path h="6335623" w="7557723">
                <a:moveTo>
                  <a:pt x="0" y="0"/>
                </a:moveTo>
                <a:lnTo>
                  <a:pt x="7557723" y="0"/>
                </a:lnTo>
                <a:lnTo>
                  <a:pt x="7557723" y="6335623"/>
                </a:lnTo>
                <a:lnTo>
                  <a:pt x="0" y="6335623"/>
                </a:lnTo>
                <a:lnTo>
                  <a:pt x="0" y="0"/>
                </a:lnTo>
                <a:close/>
              </a:path>
            </a:pathLst>
          </a:custGeom>
          <a:blipFill>
            <a:blip r:embed="rId2"/>
            <a:stretch>
              <a:fillRect l="0" t="0" r="0" b="0"/>
            </a:stretch>
          </a:blipFill>
        </p:spPr>
      </p:sp>
      <p:sp>
        <p:nvSpPr>
          <p:cNvPr name="Freeform 3" id="3"/>
          <p:cNvSpPr/>
          <p:nvPr/>
        </p:nvSpPr>
        <p:spPr>
          <a:xfrm flipH="false" flipV="false" rot="0">
            <a:off x="11083845" y="793573"/>
            <a:ext cx="4001643" cy="4114800"/>
          </a:xfrm>
          <a:custGeom>
            <a:avLst/>
            <a:gdLst/>
            <a:ahLst/>
            <a:cxnLst/>
            <a:rect r="r" b="b" t="t" l="l"/>
            <a:pathLst>
              <a:path h="4114800" w="4001643">
                <a:moveTo>
                  <a:pt x="0" y="0"/>
                </a:moveTo>
                <a:lnTo>
                  <a:pt x="4001643" y="0"/>
                </a:lnTo>
                <a:lnTo>
                  <a:pt x="400164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8885619" y="4431650"/>
            <a:ext cx="8999523" cy="4658600"/>
            <a:chOff x="0" y="0"/>
            <a:chExt cx="11999364" cy="6211467"/>
          </a:xfrm>
        </p:grpSpPr>
        <p:sp>
          <p:nvSpPr>
            <p:cNvPr name="TextBox 5" id="5"/>
            <p:cNvSpPr txBox="true"/>
            <p:nvPr/>
          </p:nvSpPr>
          <p:spPr>
            <a:xfrm rot="0">
              <a:off x="0" y="-19050"/>
              <a:ext cx="10384449" cy="651687"/>
            </a:xfrm>
            <a:prstGeom prst="rect">
              <a:avLst/>
            </a:prstGeom>
          </p:spPr>
          <p:txBody>
            <a:bodyPr anchor="t" rtlCol="false" tIns="0" lIns="0" bIns="0" rIns="0">
              <a:spAutoFit/>
            </a:bodyPr>
            <a:lstStyle/>
            <a:p>
              <a:pPr>
                <a:lnSpc>
                  <a:spcPts val="4081"/>
                </a:lnSpc>
              </a:pPr>
            </a:p>
          </p:txBody>
        </p:sp>
        <p:sp>
          <p:nvSpPr>
            <p:cNvPr name="TextBox 6" id="6"/>
            <p:cNvSpPr txBox="true"/>
            <p:nvPr/>
          </p:nvSpPr>
          <p:spPr>
            <a:xfrm rot="0">
              <a:off x="0" y="1373130"/>
              <a:ext cx="11999364" cy="3732320"/>
            </a:xfrm>
            <a:prstGeom prst="rect">
              <a:avLst/>
            </a:prstGeom>
          </p:spPr>
          <p:txBody>
            <a:bodyPr anchor="t" rtlCol="false" tIns="0" lIns="0" bIns="0" rIns="0">
              <a:spAutoFit/>
            </a:bodyPr>
            <a:lstStyle/>
            <a:p>
              <a:pPr>
                <a:lnSpc>
                  <a:spcPts val="10731"/>
                </a:lnSpc>
              </a:pPr>
              <a:r>
                <a:rPr lang="en-US" sz="10123" spc="-172">
                  <a:solidFill>
                    <a:srgbClr val="FFFFFF"/>
                  </a:solidFill>
                  <a:latin typeface="Poppins Bold Bold Italics"/>
                </a:rPr>
                <a:t>Questions &amp; Answers</a:t>
              </a:r>
            </a:p>
          </p:txBody>
        </p:sp>
        <p:sp>
          <p:nvSpPr>
            <p:cNvPr name="TextBox 7" id="7"/>
            <p:cNvSpPr txBox="true"/>
            <p:nvPr/>
          </p:nvSpPr>
          <p:spPr>
            <a:xfrm rot="0">
              <a:off x="0" y="5608591"/>
              <a:ext cx="11666034" cy="602876"/>
            </a:xfrm>
            <a:prstGeom prst="rect">
              <a:avLst/>
            </a:prstGeom>
          </p:spPr>
          <p:txBody>
            <a:bodyPr anchor="t" rtlCol="false" tIns="0" lIns="0" bIns="0" rIns="0">
              <a:spAutoFit/>
            </a:bodyPr>
            <a:lstStyle/>
            <a:p>
              <a:pPr>
                <a:lnSpc>
                  <a:spcPts val="3684"/>
                </a:lnSpc>
              </a:pPr>
            </a:p>
          </p:txBody>
        </p:sp>
      </p:grpSp>
      <p:sp>
        <p:nvSpPr>
          <p:cNvPr name="TextBox 8" id="8"/>
          <p:cNvSpPr txBox="true"/>
          <p:nvPr/>
        </p:nvSpPr>
        <p:spPr>
          <a:xfrm rot="0">
            <a:off x="895622" y="8289751"/>
            <a:ext cx="5880609" cy="1498096"/>
          </a:xfrm>
          <a:prstGeom prst="rect">
            <a:avLst/>
          </a:prstGeom>
        </p:spPr>
        <p:txBody>
          <a:bodyPr anchor="t" rtlCol="false" tIns="0" lIns="0" bIns="0" rIns="0">
            <a:spAutoFit/>
          </a:bodyPr>
          <a:lstStyle/>
          <a:p>
            <a:pPr algn="ctr">
              <a:lnSpc>
                <a:spcPts val="3888"/>
              </a:lnSpc>
              <a:spcBef>
                <a:spcPct val="0"/>
              </a:spcBef>
            </a:pPr>
            <a:r>
              <a:rPr lang="en-US" sz="3667" spc="-62">
                <a:solidFill>
                  <a:srgbClr val="FFFFFF"/>
                </a:solidFill>
                <a:latin typeface="Poppins Bold Bold Italics"/>
              </a:rPr>
              <a:t>Where Jesus is lifted, Believers are liberated, and Everyone is loved. </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EFDFD"/>
        </a:solidFill>
      </p:bgPr>
    </p:bg>
    <p:spTree>
      <p:nvGrpSpPr>
        <p:cNvPr id="1" name=""/>
        <p:cNvGrpSpPr/>
        <p:nvPr/>
      </p:nvGrpSpPr>
      <p:grpSpPr>
        <a:xfrm>
          <a:off x="0" y="0"/>
          <a:ext cx="0" cy="0"/>
          <a:chOff x="0" y="0"/>
          <a:chExt cx="0" cy="0"/>
        </a:xfrm>
      </p:grpSpPr>
      <p:grpSp>
        <p:nvGrpSpPr>
          <p:cNvPr name="Group 2" id="2"/>
          <p:cNvGrpSpPr/>
          <p:nvPr/>
        </p:nvGrpSpPr>
        <p:grpSpPr>
          <a:xfrm rot="0">
            <a:off x="6296929" y="893407"/>
            <a:ext cx="7920857" cy="2798217"/>
            <a:chOff x="0" y="0"/>
            <a:chExt cx="10561143" cy="3730956"/>
          </a:xfrm>
        </p:grpSpPr>
        <p:sp>
          <p:nvSpPr>
            <p:cNvPr name="TextBox 3" id="3"/>
            <p:cNvSpPr txBox="true"/>
            <p:nvPr/>
          </p:nvSpPr>
          <p:spPr>
            <a:xfrm rot="0">
              <a:off x="119832" y="0"/>
              <a:ext cx="10321478" cy="736600"/>
            </a:xfrm>
            <a:prstGeom prst="rect">
              <a:avLst/>
            </a:prstGeom>
          </p:spPr>
          <p:txBody>
            <a:bodyPr anchor="t" rtlCol="false" tIns="0" lIns="0" bIns="0" rIns="0">
              <a:spAutoFit/>
            </a:bodyPr>
            <a:lstStyle/>
            <a:p>
              <a:pPr algn="ctr">
                <a:lnSpc>
                  <a:spcPts val="4372"/>
                </a:lnSpc>
              </a:pPr>
              <a:r>
                <a:rPr lang="en-US" sz="3643" spc="109">
                  <a:solidFill>
                    <a:srgbClr val="000000"/>
                  </a:solidFill>
                  <a:latin typeface="Poppins Bold Bold Italics"/>
                </a:rPr>
                <a:t>Spiritual Gift Assessment</a:t>
              </a:r>
            </a:p>
          </p:txBody>
        </p:sp>
        <p:sp>
          <p:nvSpPr>
            <p:cNvPr name="AutoShape 4" id="4"/>
            <p:cNvSpPr/>
            <p:nvPr/>
          </p:nvSpPr>
          <p:spPr>
            <a:xfrm rot="0">
              <a:off x="4068017" y="1150177"/>
              <a:ext cx="2425109" cy="229297"/>
            </a:xfrm>
            <a:prstGeom prst="rect">
              <a:avLst/>
            </a:prstGeom>
            <a:solidFill>
              <a:srgbClr val="000000"/>
            </a:solidFill>
          </p:spPr>
        </p:sp>
        <p:sp>
          <p:nvSpPr>
            <p:cNvPr name="TextBox 5" id="5"/>
            <p:cNvSpPr txBox="true"/>
            <p:nvPr/>
          </p:nvSpPr>
          <p:spPr>
            <a:xfrm rot="0">
              <a:off x="0" y="3072118"/>
              <a:ext cx="10561143" cy="658838"/>
            </a:xfrm>
            <a:prstGeom prst="rect">
              <a:avLst/>
            </a:prstGeom>
          </p:spPr>
          <p:txBody>
            <a:bodyPr anchor="t" rtlCol="false" tIns="0" lIns="0" bIns="0" rIns="0">
              <a:spAutoFit/>
            </a:bodyPr>
            <a:lstStyle/>
            <a:p>
              <a:pPr algn="ctr">
                <a:lnSpc>
                  <a:spcPts val="4230"/>
                </a:lnSpc>
              </a:pPr>
            </a:p>
          </p:txBody>
        </p:sp>
      </p:grpSp>
      <p:sp>
        <p:nvSpPr>
          <p:cNvPr name="Freeform 6" id="6"/>
          <p:cNvSpPr/>
          <p:nvPr/>
        </p:nvSpPr>
        <p:spPr>
          <a:xfrm flipH="false" flipV="false" rot="0">
            <a:off x="225029" y="211140"/>
            <a:ext cx="1963809" cy="1963809"/>
          </a:xfrm>
          <a:custGeom>
            <a:avLst/>
            <a:gdLst/>
            <a:ahLst/>
            <a:cxnLst/>
            <a:rect r="r" b="b" t="t" l="l"/>
            <a:pathLst>
              <a:path h="1963809" w="1963809">
                <a:moveTo>
                  <a:pt x="0" y="0"/>
                </a:moveTo>
                <a:lnTo>
                  <a:pt x="1963809" y="0"/>
                </a:lnTo>
                <a:lnTo>
                  <a:pt x="1963809" y="1963809"/>
                </a:lnTo>
                <a:lnTo>
                  <a:pt x="0" y="1963809"/>
                </a:lnTo>
                <a:lnTo>
                  <a:pt x="0" y="0"/>
                </a:lnTo>
                <a:close/>
              </a:path>
            </a:pathLst>
          </a:custGeom>
          <a:blipFill>
            <a:blip r:embed="rId2"/>
            <a:stretch>
              <a:fillRect l="0" t="0" r="0" b="0"/>
            </a:stretch>
          </a:blipFill>
        </p:spPr>
      </p:sp>
      <p:sp>
        <p:nvSpPr>
          <p:cNvPr name="TextBox 7" id="7"/>
          <p:cNvSpPr txBox="true"/>
          <p:nvPr/>
        </p:nvSpPr>
        <p:spPr>
          <a:xfrm rot="0">
            <a:off x="0" y="2609552"/>
            <a:ext cx="18288000" cy="2735900"/>
          </a:xfrm>
          <a:prstGeom prst="rect">
            <a:avLst/>
          </a:prstGeom>
        </p:spPr>
        <p:txBody>
          <a:bodyPr anchor="t" rtlCol="false" tIns="0" lIns="0" bIns="0" rIns="0">
            <a:spAutoFit/>
          </a:bodyPr>
          <a:lstStyle/>
          <a:p>
            <a:pPr algn="ctr">
              <a:lnSpc>
                <a:spcPts val="3672"/>
              </a:lnSpc>
              <a:spcBef>
                <a:spcPct val="0"/>
              </a:spcBef>
            </a:pPr>
            <a:r>
              <a:rPr lang="en-US" sz="2824" spc="254">
                <a:solidFill>
                  <a:srgbClr val="000000"/>
                </a:solidFill>
                <a:latin typeface="Poppins Bold Italics"/>
              </a:rPr>
              <a:t>AS A FOLLOWER OF JESUS, EXPLORING AND EXERCISING YOUR SPIRITUAL GIFTING IS A VITAL AND EXCITING PART OF YOUR SPIRITUAL JOURNEY. THIS SITE IS DESIGNED AS A TOOL TO HELP YOU DISCERN THE SPIRITUAL GIFTS GOD HAS GIVEN YOU.</a:t>
            </a:r>
          </a:p>
          <a:p>
            <a:pPr algn="ctr">
              <a:lnSpc>
                <a:spcPts val="3672"/>
              </a:lnSpc>
              <a:spcBef>
                <a:spcPct val="0"/>
              </a:spcBef>
            </a:pPr>
          </a:p>
          <a:p>
            <a:pPr algn="ctr">
              <a:lnSpc>
                <a:spcPts val="3672"/>
              </a:lnSpc>
              <a:spcBef>
                <a:spcPct val="0"/>
              </a:spcBef>
            </a:pPr>
            <a:r>
              <a:rPr lang="en-US" sz="2824" spc="254">
                <a:solidFill>
                  <a:srgbClr val="000000"/>
                </a:solidFill>
                <a:latin typeface="Poppins Bold Italics"/>
              </a:rPr>
              <a:t>“THERE ARE DIFFERENT KINDS OF GIFTS, BUT THE SAME SPIRIT DISTRIBUTES THEM. THERE ARE DIFFERENT KINDS OF SERVICE, BUT THE SAME LORD.” - 1 COR 12:4 NIV</a:t>
            </a:r>
          </a:p>
        </p:txBody>
      </p:sp>
      <p:grpSp>
        <p:nvGrpSpPr>
          <p:cNvPr name="Group 8" id="8"/>
          <p:cNvGrpSpPr/>
          <p:nvPr/>
        </p:nvGrpSpPr>
        <p:grpSpPr>
          <a:xfrm rot="0">
            <a:off x="11069158" y="7538923"/>
            <a:ext cx="771512" cy="771512"/>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B40507"/>
            </a:solidFill>
          </p:spPr>
        </p:sp>
        <p:sp>
          <p:nvSpPr>
            <p:cNvPr name="TextBox 10" id="10"/>
            <p:cNvSpPr txBox="true"/>
            <p:nvPr/>
          </p:nvSpPr>
          <p:spPr>
            <a:xfrm>
              <a:off x="0" y="184150"/>
              <a:ext cx="711200" cy="425450"/>
            </a:xfrm>
            <a:prstGeom prst="rect">
              <a:avLst/>
            </a:prstGeom>
          </p:spPr>
          <p:txBody>
            <a:bodyPr anchor="ctr" rtlCol="false" tIns="50800" lIns="50800" bIns="50800" rIns="50800"/>
            <a:lstStyle/>
            <a:p>
              <a:pPr algn="ctr">
                <a:lnSpc>
                  <a:spcPts val="3282"/>
                </a:lnSpc>
              </a:pPr>
            </a:p>
          </p:txBody>
        </p:sp>
      </p:grpSp>
      <p:sp>
        <p:nvSpPr>
          <p:cNvPr name="TextBox 11" id="11"/>
          <p:cNvSpPr txBox="true"/>
          <p:nvPr/>
        </p:nvSpPr>
        <p:spPr>
          <a:xfrm rot="0">
            <a:off x="-102871" y="7633059"/>
            <a:ext cx="18288000" cy="1904050"/>
          </a:xfrm>
          <a:prstGeom prst="rect">
            <a:avLst/>
          </a:prstGeom>
        </p:spPr>
        <p:txBody>
          <a:bodyPr anchor="t" rtlCol="false" tIns="0" lIns="0" bIns="0" rIns="0">
            <a:spAutoFit/>
          </a:bodyPr>
          <a:lstStyle/>
          <a:p>
            <a:pPr algn="ctr">
              <a:lnSpc>
                <a:spcPts val="4452"/>
              </a:lnSpc>
              <a:spcBef>
                <a:spcPct val="0"/>
              </a:spcBef>
            </a:pPr>
            <a:r>
              <a:rPr lang="en-US" sz="3424" spc="308">
                <a:solidFill>
                  <a:srgbClr val="000000"/>
                </a:solidFill>
                <a:latin typeface="Poppins Bold Italics"/>
              </a:rPr>
              <a:t>TAKE THE TEST </a:t>
            </a:r>
          </a:p>
          <a:p>
            <a:pPr algn="ctr">
              <a:lnSpc>
                <a:spcPts val="3542"/>
              </a:lnSpc>
              <a:spcBef>
                <a:spcPct val="0"/>
              </a:spcBef>
            </a:pPr>
            <a:r>
              <a:rPr lang="en-US" sz="2724" spc="245">
                <a:solidFill>
                  <a:srgbClr val="000000"/>
                </a:solidFill>
                <a:latin typeface="Poppins Bold Italics"/>
              </a:rPr>
              <a:t>THE GIFTS TEST IS DESIGNED TO BE TAKEN QUICKLY DURING A SINGLE SITTING, AND TYPICALLY TAKES 5 MINUTES TO COMPLETE. WE ENCOURAGE YOU TO BE OPEN AND HONEST. ENJOY!</a:t>
            </a:r>
          </a:p>
        </p:txBody>
      </p:sp>
      <p:sp>
        <p:nvSpPr>
          <p:cNvPr name="TextBox 12" id="12"/>
          <p:cNvSpPr txBox="true"/>
          <p:nvPr/>
        </p:nvSpPr>
        <p:spPr>
          <a:xfrm rot="0">
            <a:off x="11943541" y="7443673"/>
            <a:ext cx="5469434" cy="715010"/>
          </a:xfrm>
          <a:prstGeom prst="rect">
            <a:avLst/>
          </a:prstGeom>
        </p:spPr>
        <p:txBody>
          <a:bodyPr anchor="t" rtlCol="false" tIns="0" lIns="0" bIns="0" rIns="0">
            <a:spAutoFit/>
          </a:bodyPr>
          <a:lstStyle/>
          <a:p>
            <a:pPr>
              <a:lnSpc>
                <a:spcPts val="5740"/>
              </a:lnSpc>
            </a:pPr>
            <a:r>
              <a:rPr lang="en-US" sz="4100" u="sng">
                <a:solidFill>
                  <a:srgbClr val="004AAD"/>
                </a:solidFill>
                <a:latin typeface="Arimo"/>
                <a:hlinkClick r:id="rId3" tooltip="https://giftstest.com/test"/>
              </a:rPr>
              <a:t>https://giftstest.com/test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B40507"/>
        </a:solidFill>
      </p:bgPr>
    </p:bg>
    <p:spTree>
      <p:nvGrpSpPr>
        <p:cNvPr id="1" name=""/>
        <p:cNvGrpSpPr/>
        <p:nvPr/>
      </p:nvGrpSpPr>
      <p:grpSpPr>
        <a:xfrm>
          <a:off x="0" y="0"/>
          <a:ext cx="0" cy="0"/>
          <a:chOff x="0" y="0"/>
          <a:chExt cx="0" cy="0"/>
        </a:xfrm>
      </p:grpSpPr>
      <p:grpSp>
        <p:nvGrpSpPr>
          <p:cNvPr name="Group 2" id="2"/>
          <p:cNvGrpSpPr/>
          <p:nvPr/>
        </p:nvGrpSpPr>
        <p:grpSpPr>
          <a:xfrm rot="0">
            <a:off x="1249137" y="1028700"/>
            <a:ext cx="4726954" cy="2369916"/>
            <a:chOff x="0" y="0"/>
            <a:chExt cx="6302605" cy="3159889"/>
          </a:xfrm>
        </p:grpSpPr>
        <p:sp>
          <p:nvSpPr>
            <p:cNvPr name="TextBox 3" id="3"/>
            <p:cNvSpPr txBox="true"/>
            <p:nvPr/>
          </p:nvSpPr>
          <p:spPr>
            <a:xfrm rot="0">
              <a:off x="0" y="-9525"/>
              <a:ext cx="6302605" cy="2447925"/>
            </a:xfrm>
            <a:prstGeom prst="rect">
              <a:avLst/>
            </a:prstGeom>
          </p:spPr>
          <p:txBody>
            <a:bodyPr anchor="t" rtlCol="false" tIns="0" lIns="0" bIns="0" rIns="0">
              <a:spAutoFit/>
            </a:bodyPr>
            <a:lstStyle/>
            <a:p>
              <a:pPr>
                <a:lnSpc>
                  <a:spcPts val="7200"/>
                </a:lnSpc>
              </a:pPr>
              <a:r>
                <a:rPr lang="en-US" sz="6000" spc="179">
                  <a:solidFill>
                    <a:srgbClr val="000000"/>
                  </a:solidFill>
                  <a:latin typeface="Poppins Bold Bold Italics"/>
                </a:rPr>
                <a:t>Discussion Points</a:t>
              </a:r>
            </a:p>
          </p:txBody>
        </p:sp>
        <p:sp>
          <p:nvSpPr>
            <p:cNvPr name="AutoShape 4" id="4"/>
            <p:cNvSpPr/>
            <p:nvPr/>
          </p:nvSpPr>
          <p:spPr>
            <a:xfrm rot="0">
              <a:off x="0" y="2932253"/>
              <a:ext cx="2407534" cy="227635"/>
            </a:xfrm>
            <a:prstGeom prst="rect">
              <a:avLst/>
            </a:prstGeom>
            <a:solidFill>
              <a:srgbClr val="B40507"/>
            </a:solidFill>
          </p:spPr>
        </p:sp>
      </p:grpSp>
      <p:sp>
        <p:nvSpPr>
          <p:cNvPr name="Freeform 5" id="5"/>
          <p:cNvSpPr/>
          <p:nvPr/>
        </p:nvSpPr>
        <p:spPr>
          <a:xfrm flipH="false" flipV="false" rot="0">
            <a:off x="14920826" y="1001705"/>
            <a:ext cx="1963809" cy="1963809"/>
          </a:xfrm>
          <a:custGeom>
            <a:avLst/>
            <a:gdLst/>
            <a:ahLst/>
            <a:cxnLst/>
            <a:rect r="r" b="b" t="t" l="l"/>
            <a:pathLst>
              <a:path h="1963809" w="1963809">
                <a:moveTo>
                  <a:pt x="0" y="0"/>
                </a:moveTo>
                <a:lnTo>
                  <a:pt x="1963808" y="0"/>
                </a:lnTo>
                <a:lnTo>
                  <a:pt x="1963808" y="1963809"/>
                </a:lnTo>
                <a:lnTo>
                  <a:pt x="0" y="1963809"/>
                </a:lnTo>
                <a:lnTo>
                  <a:pt x="0" y="0"/>
                </a:lnTo>
                <a:close/>
              </a:path>
            </a:pathLst>
          </a:custGeom>
          <a:blipFill>
            <a:blip r:embed="rId2"/>
            <a:stretch>
              <a:fillRect l="0" t="0" r="0" b="0"/>
            </a:stretch>
          </a:blipFill>
        </p:spPr>
      </p:sp>
      <p:sp>
        <p:nvSpPr>
          <p:cNvPr name="TextBox 6" id="6"/>
          <p:cNvSpPr txBox="true"/>
          <p:nvPr/>
        </p:nvSpPr>
        <p:spPr>
          <a:xfrm rot="0">
            <a:off x="5976091" y="528157"/>
            <a:ext cx="7326748" cy="803275"/>
          </a:xfrm>
          <a:prstGeom prst="rect">
            <a:avLst/>
          </a:prstGeom>
        </p:spPr>
        <p:txBody>
          <a:bodyPr anchor="t" rtlCol="false" tIns="0" lIns="0" bIns="0" rIns="0">
            <a:spAutoFit/>
          </a:bodyPr>
          <a:lstStyle/>
          <a:p>
            <a:pPr algn="ctr">
              <a:lnSpc>
                <a:spcPts val="6500"/>
              </a:lnSpc>
            </a:pPr>
            <a:r>
              <a:rPr lang="en-US" sz="5000" spc="450">
                <a:solidFill>
                  <a:srgbClr val="000000"/>
                </a:solidFill>
                <a:latin typeface="Poppins Bold Italics"/>
              </a:rPr>
              <a:t>WHAT TO EXPECT</a:t>
            </a:r>
          </a:p>
        </p:txBody>
      </p:sp>
      <p:sp>
        <p:nvSpPr>
          <p:cNvPr name="TextBox 7" id="7"/>
          <p:cNvSpPr txBox="true"/>
          <p:nvPr/>
        </p:nvSpPr>
        <p:spPr>
          <a:xfrm rot="0">
            <a:off x="5099232" y="1217132"/>
            <a:ext cx="9168552" cy="8656320"/>
          </a:xfrm>
          <a:prstGeom prst="rect">
            <a:avLst/>
          </a:prstGeom>
        </p:spPr>
        <p:txBody>
          <a:bodyPr anchor="t" rtlCol="false" tIns="0" lIns="0" bIns="0" rIns="0">
            <a:spAutoFit/>
          </a:bodyPr>
          <a:lstStyle/>
          <a:p>
            <a:pPr algn="ctr">
              <a:lnSpc>
                <a:spcPts val="5700"/>
              </a:lnSpc>
            </a:pPr>
            <a:r>
              <a:rPr lang="en-US" sz="3800" spc="262">
                <a:solidFill>
                  <a:srgbClr val="FFFFFF"/>
                </a:solidFill>
                <a:latin typeface="Poppins Light"/>
              </a:rPr>
              <a:t>Ice Breaker</a:t>
            </a:r>
          </a:p>
          <a:p>
            <a:pPr algn="ctr">
              <a:lnSpc>
                <a:spcPts val="5700"/>
              </a:lnSpc>
            </a:pPr>
            <a:r>
              <a:rPr lang="en-US" sz="3800" spc="262">
                <a:solidFill>
                  <a:srgbClr val="FFFFFF"/>
                </a:solidFill>
                <a:latin typeface="Poppins Light"/>
              </a:rPr>
              <a:t>Welcome to the Family</a:t>
            </a:r>
          </a:p>
          <a:p>
            <a:pPr algn="ctr">
              <a:lnSpc>
                <a:spcPts val="5700"/>
              </a:lnSpc>
            </a:pPr>
            <a:r>
              <a:rPr lang="en-US" sz="3800" spc="262">
                <a:solidFill>
                  <a:srgbClr val="FFFFFF"/>
                </a:solidFill>
                <a:latin typeface="Poppins Light"/>
              </a:rPr>
              <a:t>Our History</a:t>
            </a:r>
          </a:p>
          <a:p>
            <a:pPr algn="ctr">
              <a:lnSpc>
                <a:spcPts val="5700"/>
              </a:lnSpc>
            </a:pPr>
            <a:r>
              <a:rPr lang="en-US" sz="3800" spc="262">
                <a:solidFill>
                  <a:srgbClr val="FFFFFF"/>
                </a:solidFill>
                <a:latin typeface="Poppins Light"/>
              </a:rPr>
              <a:t>Our Leaders</a:t>
            </a:r>
          </a:p>
          <a:p>
            <a:pPr algn="ctr">
              <a:lnSpc>
                <a:spcPts val="5700"/>
              </a:lnSpc>
            </a:pPr>
            <a:r>
              <a:rPr lang="en-US" sz="3800" spc="262">
                <a:solidFill>
                  <a:srgbClr val="FFFFFF"/>
                </a:solidFill>
                <a:latin typeface="Poppins Light"/>
              </a:rPr>
              <a:t>Apostolic Covering</a:t>
            </a:r>
          </a:p>
          <a:p>
            <a:pPr algn="ctr">
              <a:lnSpc>
                <a:spcPts val="5700"/>
              </a:lnSpc>
            </a:pPr>
            <a:r>
              <a:rPr lang="en-US" sz="3800" spc="262">
                <a:solidFill>
                  <a:srgbClr val="FFFFFF"/>
                </a:solidFill>
                <a:latin typeface="Poppins Light"/>
              </a:rPr>
              <a:t>Church Ministries &amp; Leaders</a:t>
            </a:r>
          </a:p>
          <a:p>
            <a:pPr algn="ctr">
              <a:lnSpc>
                <a:spcPts val="5700"/>
              </a:lnSpc>
            </a:pPr>
            <a:r>
              <a:rPr lang="en-US" sz="3800" spc="262">
                <a:solidFill>
                  <a:srgbClr val="FFFFFF"/>
                </a:solidFill>
                <a:latin typeface="Poppins Light"/>
              </a:rPr>
              <a:t>What We Believe</a:t>
            </a:r>
          </a:p>
          <a:p>
            <a:pPr algn="ctr">
              <a:lnSpc>
                <a:spcPts val="5700"/>
              </a:lnSpc>
            </a:pPr>
            <a:r>
              <a:rPr lang="en-US" sz="3800" spc="262">
                <a:solidFill>
                  <a:srgbClr val="FFFFFF"/>
                </a:solidFill>
                <a:latin typeface="Poppins Light"/>
              </a:rPr>
              <a:t>Mission &amp; Vison</a:t>
            </a:r>
          </a:p>
          <a:p>
            <a:pPr algn="ctr">
              <a:lnSpc>
                <a:spcPts val="5700"/>
              </a:lnSpc>
            </a:pPr>
            <a:r>
              <a:rPr lang="en-US" sz="3800" spc="262">
                <a:solidFill>
                  <a:srgbClr val="FFFFFF"/>
                </a:solidFill>
                <a:latin typeface="Poppins Light"/>
              </a:rPr>
              <a:t>Core Values</a:t>
            </a:r>
          </a:p>
          <a:p>
            <a:pPr algn="ctr">
              <a:lnSpc>
                <a:spcPts val="5700"/>
              </a:lnSpc>
            </a:pPr>
            <a:r>
              <a:rPr lang="en-US" sz="3800" spc="262">
                <a:solidFill>
                  <a:srgbClr val="FFFFFF"/>
                </a:solidFill>
                <a:latin typeface="Poppins Light"/>
              </a:rPr>
              <a:t>Church Membership</a:t>
            </a:r>
          </a:p>
          <a:p>
            <a:pPr algn="ctr">
              <a:lnSpc>
                <a:spcPts val="5700"/>
              </a:lnSpc>
            </a:pPr>
            <a:r>
              <a:rPr lang="en-US" sz="3800" spc="262">
                <a:solidFill>
                  <a:srgbClr val="FFFFFF"/>
                </a:solidFill>
                <a:latin typeface="Poppins Light"/>
              </a:rPr>
              <a:t>Spiritual Foundations</a:t>
            </a:r>
          </a:p>
          <a:p>
            <a:pPr algn="ctr">
              <a:lnSpc>
                <a:spcPts val="5700"/>
              </a:lnSpc>
            </a:pPr>
            <a:r>
              <a:rPr lang="en-US" sz="3800" spc="262">
                <a:solidFill>
                  <a:srgbClr val="FFFFFF"/>
                </a:solidFill>
                <a:latin typeface="Poppins Light"/>
              </a:rPr>
              <a:t>Spiritual Gift Assessments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B40507"/>
        </a:solidFill>
      </p:bgPr>
    </p:bg>
    <p:spTree>
      <p:nvGrpSpPr>
        <p:cNvPr id="1" name=""/>
        <p:cNvGrpSpPr/>
        <p:nvPr/>
      </p:nvGrpSpPr>
      <p:grpSpPr>
        <a:xfrm>
          <a:off x="0" y="0"/>
          <a:ext cx="0" cy="0"/>
          <a:chOff x="0" y="0"/>
          <a:chExt cx="0" cy="0"/>
        </a:xfrm>
      </p:grpSpPr>
      <p:grpSp>
        <p:nvGrpSpPr>
          <p:cNvPr name="Group 2" id="2"/>
          <p:cNvGrpSpPr/>
          <p:nvPr/>
        </p:nvGrpSpPr>
        <p:grpSpPr>
          <a:xfrm rot="0">
            <a:off x="3658358" y="1192750"/>
            <a:ext cx="10708143" cy="3284316"/>
            <a:chOff x="0" y="0"/>
            <a:chExt cx="14277524" cy="4379089"/>
          </a:xfrm>
        </p:grpSpPr>
        <p:sp>
          <p:nvSpPr>
            <p:cNvPr name="TextBox 3" id="3"/>
            <p:cNvSpPr txBox="true"/>
            <p:nvPr/>
          </p:nvSpPr>
          <p:spPr>
            <a:xfrm rot="0">
              <a:off x="0" y="-9525"/>
              <a:ext cx="14277524" cy="1228725"/>
            </a:xfrm>
            <a:prstGeom prst="rect">
              <a:avLst/>
            </a:prstGeom>
          </p:spPr>
          <p:txBody>
            <a:bodyPr anchor="t" rtlCol="false" tIns="0" lIns="0" bIns="0" rIns="0">
              <a:spAutoFit/>
            </a:bodyPr>
            <a:lstStyle/>
            <a:p>
              <a:pPr algn="ctr">
                <a:lnSpc>
                  <a:spcPts val="7200"/>
                </a:lnSpc>
              </a:pPr>
              <a:r>
                <a:rPr lang="en-US" sz="6000" spc="179">
                  <a:solidFill>
                    <a:srgbClr val="000000"/>
                  </a:solidFill>
                  <a:latin typeface="Poppins Bold Bold Italics"/>
                </a:rPr>
                <a:t>Welcome to the Family!</a:t>
              </a:r>
            </a:p>
          </p:txBody>
        </p:sp>
        <p:sp>
          <p:nvSpPr>
            <p:cNvPr name="AutoShape 4" id="4"/>
            <p:cNvSpPr/>
            <p:nvPr/>
          </p:nvSpPr>
          <p:spPr>
            <a:xfrm rot="0">
              <a:off x="0" y="4151453"/>
              <a:ext cx="5453876" cy="227635"/>
            </a:xfrm>
            <a:prstGeom prst="rect">
              <a:avLst/>
            </a:prstGeom>
            <a:solidFill>
              <a:srgbClr val="B40507"/>
            </a:solidFill>
          </p:spPr>
        </p:sp>
      </p:grpSp>
      <p:sp>
        <p:nvSpPr>
          <p:cNvPr name="Freeform 5" id="5"/>
          <p:cNvSpPr/>
          <p:nvPr/>
        </p:nvSpPr>
        <p:spPr>
          <a:xfrm flipH="false" flipV="false" rot="0">
            <a:off x="15949531" y="46796"/>
            <a:ext cx="1963809" cy="1963809"/>
          </a:xfrm>
          <a:custGeom>
            <a:avLst/>
            <a:gdLst/>
            <a:ahLst/>
            <a:cxnLst/>
            <a:rect r="r" b="b" t="t" l="l"/>
            <a:pathLst>
              <a:path h="1963809" w="1963809">
                <a:moveTo>
                  <a:pt x="0" y="0"/>
                </a:moveTo>
                <a:lnTo>
                  <a:pt x="1963809" y="0"/>
                </a:lnTo>
                <a:lnTo>
                  <a:pt x="1963809" y="1963808"/>
                </a:lnTo>
                <a:lnTo>
                  <a:pt x="0" y="1963808"/>
                </a:lnTo>
                <a:lnTo>
                  <a:pt x="0" y="0"/>
                </a:lnTo>
                <a:close/>
              </a:path>
            </a:pathLst>
          </a:custGeom>
          <a:blipFill>
            <a:blip r:embed="rId2"/>
            <a:stretch>
              <a:fillRect l="0" t="0" r="0" b="0"/>
            </a:stretch>
          </a:blipFill>
        </p:spPr>
      </p:sp>
      <p:sp>
        <p:nvSpPr>
          <p:cNvPr name="TextBox 6" id="6"/>
          <p:cNvSpPr txBox="true"/>
          <p:nvPr/>
        </p:nvSpPr>
        <p:spPr>
          <a:xfrm rot="0">
            <a:off x="236396" y="1430655"/>
            <a:ext cx="17815208" cy="7827645"/>
          </a:xfrm>
          <a:prstGeom prst="rect">
            <a:avLst/>
          </a:prstGeom>
        </p:spPr>
        <p:txBody>
          <a:bodyPr anchor="t" rtlCol="false" tIns="0" lIns="0" bIns="0" rIns="0">
            <a:spAutoFit/>
          </a:bodyPr>
          <a:lstStyle/>
          <a:p>
            <a:pPr algn="ctr">
              <a:lnSpc>
                <a:spcPts val="4199"/>
              </a:lnSpc>
            </a:pPr>
          </a:p>
          <a:p>
            <a:pPr algn="ctr">
              <a:lnSpc>
                <a:spcPts val="4199"/>
              </a:lnSpc>
            </a:pPr>
          </a:p>
          <a:p>
            <a:pPr algn="ctr">
              <a:lnSpc>
                <a:spcPts val="4199"/>
              </a:lnSpc>
            </a:pPr>
            <a:r>
              <a:rPr lang="en-US" sz="2799" spc="193">
                <a:solidFill>
                  <a:srgbClr val="FFFFFF"/>
                </a:solidFill>
                <a:latin typeface="Poppins Light"/>
              </a:rPr>
              <a:t>A Hearty Welcome,</a:t>
            </a:r>
          </a:p>
          <a:p>
            <a:pPr algn="ctr">
              <a:lnSpc>
                <a:spcPts val="4199"/>
              </a:lnSpc>
            </a:pPr>
          </a:p>
          <a:p>
            <a:pPr algn="ctr">
              <a:lnSpc>
                <a:spcPts val="4199"/>
              </a:lnSpc>
            </a:pPr>
            <a:r>
              <a:rPr lang="en-US" sz="2799" spc="193">
                <a:solidFill>
                  <a:srgbClr val="FFFFFF"/>
                </a:solidFill>
                <a:latin typeface="Poppins Light"/>
              </a:rPr>
              <a:t>We thank God that you have taken interest in Hosanna Church International. We believe that it is within God’s plan that we should come to know you and be part of your life as you also become part of ours. We, at Hosanna Church, seek to be a home of all God’s people coming from all nationalities, tribes, cultures, and languages.</a:t>
            </a:r>
          </a:p>
          <a:p>
            <a:pPr algn="ctr">
              <a:lnSpc>
                <a:spcPts val="4199"/>
              </a:lnSpc>
            </a:pPr>
          </a:p>
          <a:p>
            <a:pPr algn="ctr">
              <a:lnSpc>
                <a:spcPts val="4199"/>
              </a:lnSpc>
            </a:pPr>
            <a:r>
              <a:rPr lang="en-US" sz="2799" spc="193">
                <a:solidFill>
                  <a:srgbClr val="FFFFFF"/>
                </a:solidFill>
                <a:latin typeface="Poppins Light"/>
              </a:rPr>
              <a:t>We invite you to take a closer look at us by participating in our services and ministries relevant to your needs. Our worship services are designed to accommodate contemporary songs, psalms, and hymns that allow freedom of Christ-centered worship. We have a voluntary staff of men and women who love God and seek to serve him and through serving others in the manner that will bring glory to God’s name and also advance the coming of his Kingdom.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B40507"/>
        </a:solidFill>
      </p:bgPr>
    </p:bg>
    <p:spTree>
      <p:nvGrpSpPr>
        <p:cNvPr id="1" name=""/>
        <p:cNvGrpSpPr/>
        <p:nvPr/>
      </p:nvGrpSpPr>
      <p:grpSpPr>
        <a:xfrm>
          <a:off x="0" y="0"/>
          <a:ext cx="0" cy="0"/>
          <a:chOff x="0" y="0"/>
          <a:chExt cx="0" cy="0"/>
        </a:xfrm>
      </p:grpSpPr>
      <p:grpSp>
        <p:nvGrpSpPr>
          <p:cNvPr name="Group 2" id="2"/>
          <p:cNvGrpSpPr/>
          <p:nvPr/>
        </p:nvGrpSpPr>
        <p:grpSpPr>
          <a:xfrm rot="0">
            <a:off x="3658358" y="1192750"/>
            <a:ext cx="10708143" cy="3284316"/>
            <a:chOff x="0" y="0"/>
            <a:chExt cx="14277524" cy="4379089"/>
          </a:xfrm>
        </p:grpSpPr>
        <p:sp>
          <p:nvSpPr>
            <p:cNvPr name="TextBox 3" id="3"/>
            <p:cNvSpPr txBox="true"/>
            <p:nvPr/>
          </p:nvSpPr>
          <p:spPr>
            <a:xfrm rot="0">
              <a:off x="0" y="-9525"/>
              <a:ext cx="14277524" cy="1228725"/>
            </a:xfrm>
            <a:prstGeom prst="rect">
              <a:avLst/>
            </a:prstGeom>
          </p:spPr>
          <p:txBody>
            <a:bodyPr anchor="t" rtlCol="false" tIns="0" lIns="0" bIns="0" rIns="0">
              <a:spAutoFit/>
            </a:bodyPr>
            <a:lstStyle/>
            <a:p>
              <a:pPr algn="ctr">
                <a:lnSpc>
                  <a:spcPts val="7200"/>
                </a:lnSpc>
              </a:pPr>
              <a:r>
                <a:rPr lang="en-US" sz="6000" spc="179">
                  <a:solidFill>
                    <a:srgbClr val="000000"/>
                  </a:solidFill>
                  <a:latin typeface="Poppins Bold Bold Italics"/>
                </a:rPr>
                <a:t>Welcome to the Family!</a:t>
              </a:r>
            </a:p>
          </p:txBody>
        </p:sp>
        <p:sp>
          <p:nvSpPr>
            <p:cNvPr name="AutoShape 4" id="4"/>
            <p:cNvSpPr/>
            <p:nvPr/>
          </p:nvSpPr>
          <p:spPr>
            <a:xfrm rot="0">
              <a:off x="0" y="4151453"/>
              <a:ext cx="5453876" cy="227635"/>
            </a:xfrm>
            <a:prstGeom prst="rect">
              <a:avLst/>
            </a:prstGeom>
            <a:solidFill>
              <a:srgbClr val="B40507"/>
            </a:solidFill>
          </p:spPr>
        </p:sp>
      </p:grpSp>
      <p:sp>
        <p:nvSpPr>
          <p:cNvPr name="Freeform 5" id="5"/>
          <p:cNvSpPr/>
          <p:nvPr/>
        </p:nvSpPr>
        <p:spPr>
          <a:xfrm flipH="false" flipV="false" rot="0">
            <a:off x="15949531" y="46796"/>
            <a:ext cx="1963809" cy="1963809"/>
          </a:xfrm>
          <a:custGeom>
            <a:avLst/>
            <a:gdLst/>
            <a:ahLst/>
            <a:cxnLst/>
            <a:rect r="r" b="b" t="t" l="l"/>
            <a:pathLst>
              <a:path h="1963809" w="1963809">
                <a:moveTo>
                  <a:pt x="0" y="0"/>
                </a:moveTo>
                <a:lnTo>
                  <a:pt x="1963809" y="0"/>
                </a:lnTo>
                <a:lnTo>
                  <a:pt x="1963809" y="1963808"/>
                </a:lnTo>
                <a:lnTo>
                  <a:pt x="0" y="1963808"/>
                </a:lnTo>
                <a:lnTo>
                  <a:pt x="0" y="0"/>
                </a:lnTo>
                <a:close/>
              </a:path>
            </a:pathLst>
          </a:custGeom>
          <a:blipFill>
            <a:blip r:embed="rId2"/>
            <a:stretch>
              <a:fillRect l="0" t="0" r="0" b="0"/>
            </a:stretch>
          </a:blipFill>
        </p:spPr>
      </p:sp>
      <p:sp>
        <p:nvSpPr>
          <p:cNvPr name="TextBox 6" id="6"/>
          <p:cNvSpPr txBox="true"/>
          <p:nvPr/>
        </p:nvSpPr>
        <p:spPr>
          <a:xfrm rot="0">
            <a:off x="128001" y="618497"/>
            <a:ext cx="18031998" cy="569702"/>
          </a:xfrm>
          <a:prstGeom prst="rect">
            <a:avLst/>
          </a:prstGeom>
        </p:spPr>
        <p:txBody>
          <a:bodyPr anchor="t" rtlCol="false" tIns="0" lIns="0" bIns="0" rIns="0">
            <a:spAutoFit/>
          </a:bodyPr>
          <a:lstStyle/>
          <a:p>
            <a:pPr algn="ctr">
              <a:lnSpc>
                <a:spcPts val="4613"/>
              </a:lnSpc>
            </a:pPr>
          </a:p>
        </p:txBody>
      </p:sp>
      <p:sp>
        <p:nvSpPr>
          <p:cNvPr name="TextBox 7" id="7"/>
          <p:cNvSpPr txBox="true"/>
          <p:nvPr/>
        </p:nvSpPr>
        <p:spPr>
          <a:xfrm rot="0">
            <a:off x="1139775" y="1116550"/>
            <a:ext cx="15791661" cy="9399270"/>
          </a:xfrm>
          <a:prstGeom prst="rect">
            <a:avLst/>
          </a:prstGeom>
        </p:spPr>
        <p:txBody>
          <a:bodyPr anchor="t" rtlCol="false" tIns="0" lIns="0" bIns="0" rIns="0">
            <a:spAutoFit/>
          </a:bodyPr>
          <a:lstStyle/>
          <a:p>
            <a:pPr algn="ctr">
              <a:lnSpc>
                <a:spcPts val="4199"/>
              </a:lnSpc>
            </a:pPr>
          </a:p>
          <a:p>
            <a:pPr algn="ctr">
              <a:lnSpc>
                <a:spcPts val="4199"/>
              </a:lnSpc>
            </a:pPr>
          </a:p>
          <a:p>
            <a:pPr algn="ctr">
              <a:lnSpc>
                <a:spcPts val="4199"/>
              </a:lnSpc>
            </a:pPr>
            <a:r>
              <a:rPr lang="en-US" sz="2799" spc="193">
                <a:solidFill>
                  <a:srgbClr val="FFFFFF"/>
                </a:solidFill>
                <a:latin typeface="Poppins Light"/>
              </a:rPr>
              <a:t>It is our prayer that you will grow to know God and experience his closeness in our worship service, especially through inspiring relevant messages from the Word of God. If you have not already come to know and experience God in such a close way, we pray that you will come to know him here in Hosanna Church. By joining Hosanna, you have joined one big family of God’s people who enjoy life as a community that enjoys fellowship with God and with one another. We are a caring church that seeks to remain true to the firm foundations of the Christian church as outlined in Acts 2 where we take inspiration for our ministry. </a:t>
            </a:r>
          </a:p>
          <a:p>
            <a:pPr algn="ctr">
              <a:lnSpc>
                <a:spcPts val="4199"/>
              </a:lnSpc>
            </a:pPr>
          </a:p>
          <a:p>
            <a:pPr algn="ctr">
              <a:lnSpc>
                <a:spcPts val="4199"/>
              </a:lnSpc>
            </a:pPr>
            <a:r>
              <a:rPr lang="en-US" sz="2799" spc="193">
                <a:solidFill>
                  <a:srgbClr val="FFFFFF"/>
                </a:solidFill>
                <a:latin typeface="Poppins Light"/>
              </a:rPr>
              <a:t>Welcome to the family! Where Jesus is lifted, Believers are liberated, and Everyone is loved.</a:t>
            </a:r>
          </a:p>
          <a:p>
            <a:pPr algn="ctr">
              <a:lnSpc>
                <a:spcPts val="4199"/>
              </a:lnSpc>
            </a:pPr>
          </a:p>
          <a:p>
            <a:pPr>
              <a:lnSpc>
                <a:spcPts val="4199"/>
              </a:lnSpc>
            </a:pPr>
            <a:r>
              <a:rPr lang="en-US" sz="2799" spc="193">
                <a:solidFill>
                  <a:srgbClr val="FFFFFF"/>
                </a:solidFill>
                <a:latin typeface="Poppins Light"/>
              </a:rPr>
              <a:t>Yours in Christ,</a:t>
            </a:r>
          </a:p>
          <a:p>
            <a:pPr algn="l">
              <a:lnSpc>
                <a:spcPts val="4199"/>
              </a:lnSpc>
            </a:pPr>
            <a:r>
              <a:rPr lang="en-US" sz="2799" spc="193">
                <a:solidFill>
                  <a:srgbClr val="FFFFFF"/>
                </a:solidFill>
                <a:latin typeface="Poppins Light"/>
              </a:rPr>
              <a:t>Pastor Matthew Gunn, Pastor Hosanna Church Intl.(Pooler, Georgia)</a:t>
            </a:r>
          </a:p>
          <a:p>
            <a:pPr algn="ctr">
              <a:lnSpc>
                <a:spcPts val="4199"/>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2671762" y="-1495425"/>
            <a:ext cx="12944475" cy="12944475"/>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sp>
        <p:nvSpPr>
          <p:cNvPr name="TextBox 4" id="4"/>
          <p:cNvSpPr txBox="true"/>
          <p:nvPr/>
        </p:nvSpPr>
        <p:spPr>
          <a:xfrm rot="0">
            <a:off x="5491986" y="217423"/>
            <a:ext cx="7615549" cy="906135"/>
          </a:xfrm>
          <a:prstGeom prst="rect">
            <a:avLst/>
          </a:prstGeom>
        </p:spPr>
        <p:txBody>
          <a:bodyPr anchor="t" rtlCol="false" tIns="0" lIns="0" bIns="0" rIns="0">
            <a:spAutoFit/>
          </a:bodyPr>
          <a:lstStyle/>
          <a:p>
            <a:pPr algn="ctr">
              <a:lnSpc>
                <a:spcPts val="7134"/>
              </a:lnSpc>
            </a:pPr>
            <a:r>
              <a:rPr lang="en-US" sz="5945" spc="178">
                <a:solidFill>
                  <a:srgbClr val="858592"/>
                </a:solidFill>
                <a:latin typeface="Poppins Bold Bold Italics"/>
              </a:rPr>
              <a:t>History</a:t>
            </a:r>
          </a:p>
        </p:txBody>
      </p:sp>
      <p:sp>
        <p:nvSpPr>
          <p:cNvPr name="AutoShape 5" id="5"/>
          <p:cNvSpPr/>
          <p:nvPr/>
        </p:nvSpPr>
        <p:spPr>
          <a:xfrm rot="0">
            <a:off x="8405095" y="1428710"/>
            <a:ext cx="1789331" cy="169184"/>
          </a:xfrm>
          <a:prstGeom prst="rect">
            <a:avLst/>
          </a:prstGeom>
          <a:solidFill>
            <a:srgbClr val="858592"/>
          </a:solidFill>
        </p:spPr>
      </p:sp>
      <p:sp>
        <p:nvSpPr>
          <p:cNvPr name="TextBox 6" id="6"/>
          <p:cNvSpPr txBox="true"/>
          <p:nvPr/>
        </p:nvSpPr>
        <p:spPr>
          <a:xfrm rot="0">
            <a:off x="5112158" y="1788059"/>
            <a:ext cx="8375205" cy="533242"/>
          </a:xfrm>
          <a:prstGeom prst="rect">
            <a:avLst/>
          </a:prstGeom>
        </p:spPr>
        <p:txBody>
          <a:bodyPr anchor="t" rtlCol="false" tIns="0" lIns="0" bIns="0" rIns="0">
            <a:spAutoFit/>
          </a:bodyPr>
          <a:lstStyle/>
          <a:p>
            <a:pPr algn="ctr">
              <a:lnSpc>
                <a:spcPts val="4380"/>
              </a:lnSpc>
            </a:pPr>
            <a:r>
              <a:rPr lang="en-US" sz="3369" spc="303">
                <a:solidFill>
                  <a:srgbClr val="B40507"/>
                </a:solidFill>
                <a:latin typeface="Poppins Bold Italics"/>
              </a:rPr>
              <a:t>HOW WE STARTED</a:t>
            </a:r>
          </a:p>
        </p:txBody>
      </p:sp>
      <p:sp>
        <p:nvSpPr>
          <p:cNvPr name="TextBox 7" id="7"/>
          <p:cNvSpPr txBox="true"/>
          <p:nvPr/>
        </p:nvSpPr>
        <p:spPr>
          <a:xfrm rot="0">
            <a:off x="2424361" y="2549902"/>
            <a:ext cx="13750799" cy="7827645"/>
          </a:xfrm>
          <a:prstGeom prst="rect">
            <a:avLst/>
          </a:prstGeom>
        </p:spPr>
        <p:txBody>
          <a:bodyPr anchor="t" rtlCol="false" tIns="0" lIns="0" bIns="0" rIns="0">
            <a:spAutoFit/>
          </a:bodyPr>
          <a:lstStyle/>
          <a:p>
            <a:pPr algn="just">
              <a:lnSpc>
                <a:spcPts val="4199"/>
              </a:lnSpc>
            </a:pPr>
            <a:r>
              <a:rPr lang="en-US" sz="2799" spc="193">
                <a:solidFill>
                  <a:srgbClr val="FEFDFD"/>
                </a:solidFill>
                <a:latin typeface="League Spartan"/>
              </a:rPr>
              <a:t>Hosanna Church Incorporated was officially established on May 16, 2019 by our Founder </a:t>
            </a:r>
            <a:r>
              <a:rPr lang="en-US" sz="2799" spc="193">
                <a:solidFill>
                  <a:srgbClr val="FEFDFD"/>
                </a:solidFill>
                <a:latin typeface="League Spartan"/>
              </a:rPr>
              <a:t>&amp; Pastor Matthew Gunn. Twenty years prior in August of 1999, Pastor Gunn received revelation of the name Hosanna and adapted as part of his spiritual journey. For several years throughout college and beyond he adapted this name as his email address, passwords, and etc.</a:t>
            </a:r>
          </a:p>
          <a:p>
            <a:pPr algn="just">
              <a:lnSpc>
                <a:spcPts val="4199"/>
              </a:lnSpc>
            </a:pPr>
          </a:p>
          <a:p>
            <a:pPr algn="just">
              <a:lnSpc>
                <a:spcPts val="4199"/>
              </a:lnSpc>
            </a:pPr>
            <a:r>
              <a:rPr lang="en-US" sz="2799" spc="193">
                <a:solidFill>
                  <a:srgbClr val="FEFDFD"/>
                </a:solidFill>
                <a:latin typeface="League Spartan"/>
              </a:rPr>
              <a:t>Pastor Gunn was directed by God to begin interest meetings weekly at various locations throughout Savannah. Pastor Gunn also started a weekly bible study downtown at a Coffee Shop that provided an opportunity to engage with various people. As a result, Pastor Gunn began Hosanna Church with a launch team of eight people.</a:t>
            </a:r>
          </a:p>
          <a:p>
            <a:pPr algn="just">
              <a:lnSpc>
                <a:spcPts val="4199"/>
              </a:lnSpc>
            </a:pPr>
          </a:p>
          <a:p>
            <a:pPr algn="just">
              <a:lnSpc>
                <a:spcPts val="4199"/>
              </a:lnSpc>
            </a:pPr>
          </a:p>
        </p:txBody>
      </p:sp>
      <p:sp>
        <p:nvSpPr>
          <p:cNvPr name="Freeform 8" id="8"/>
          <p:cNvSpPr/>
          <p:nvPr/>
        </p:nvSpPr>
        <p:spPr>
          <a:xfrm flipH="false" flipV="false" rot="0">
            <a:off x="225029" y="211140"/>
            <a:ext cx="1963809" cy="1963809"/>
          </a:xfrm>
          <a:custGeom>
            <a:avLst/>
            <a:gdLst/>
            <a:ahLst/>
            <a:cxnLst/>
            <a:rect r="r" b="b" t="t" l="l"/>
            <a:pathLst>
              <a:path h="1963809" w="1963809">
                <a:moveTo>
                  <a:pt x="0" y="0"/>
                </a:moveTo>
                <a:lnTo>
                  <a:pt x="1963809" y="0"/>
                </a:lnTo>
                <a:lnTo>
                  <a:pt x="1963809" y="1963809"/>
                </a:lnTo>
                <a:lnTo>
                  <a:pt x="0" y="1963809"/>
                </a:lnTo>
                <a:lnTo>
                  <a:pt x="0" y="0"/>
                </a:lnTo>
                <a:close/>
              </a:path>
            </a:pathLst>
          </a:custGeom>
          <a:blipFill>
            <a:blip r:embed="rId2"/>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B40507"/>
        </a:solidFill>
      </p:bgPr>
    </p:bg>
    <p:spTree>
      <p:nvGrpSpPr>
        <p:cNvPr id="1" name=""/>
        <p:cNvGrpSpPr/>
        <p:nvPr/>
      </p:nvGrpSpPr>
      <p:grpSpPr>
        <a:xfrm>
          <a:off x="0" y="0"/>
          <a:ext cx="0" cy="0"/>
          <a:chOff x="0" y="0"/>
          <a:chExt cx="0" cy="0"/>
        </a:xfrm>
      </p:grpSpPr>
      <p:grpSp>
        <p:nvGrpSpPr>
          <p:cNvPr name="Group 2" id="2"/>
          <p:cNvGrpSpPr/>
          <p:nvPr/>
        </p:nvGrpSpPr>
        <p:grpSpPr>
          <a:xfrm rot="0">
            <a:off x="2671762" y="-1495425"/>
            <a:ext cx="12944475" cy="12944475"/>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40507"/>
            </a:solidFill>
          </p:spPr>
        </p:sp>
      </p:grpSp>
      <p:sp>
        <p:nvSpPr>
          <p:cNvPr name="TextBox 4" id="4"/>
          <p:cNvSpPr txBox="true"/>
          <p:nvPr/>
        </p:nvSpPr>
        <p:spPr>
          <a:xfrm rot="0">
            <a:off x="5463149" y="783127"/>
            <a:ext cx="7685009" cy="923925"/>
          </a:xfrm>
          <a:prstGeom prst="rect">
            <a:avLst/>
          </a:prstGeom>
        </p:spPr>
        <p:txBody>
          <a:bodyPr anchor="t" rtlCol="false" tIns="0" lIns="0" bIns="0" rIns="0">
            <a:spAutoFit/>
          </a:bodyPr>
          <a:lstStyle/>
          <a:p>
            <a:pPr algn="ctr">
              <a:lnSpc>
                <a:spcPts val="7200"/>
              </a:lnSpc>
            </a:pPr>
            <a:r>
              <a:rPr lang="en-US" sz="6000" spc="179">
                <a:solidFill>
                  <a:srgbClr val="858592"/>
                </a:solidFill>
                <a:latin typeface="Poppins Bold Bold Italics"/>
              </a:rPr>
              <a:t>History</a:t>
            </a:r>
          </a:p>
        </p:txBody>
      </p:sp>
      <p:sp>
        <p:nvSpPr>
          <p:cNvPr name="AutoShape 5" id="5"/>
          <p:cNvSpPr/>
          <p:nvPr/>
        </p:nvSpPr>
        <p:spPr>
          <a:xfrm rot="0">
            <a:off x="8402828" y="2014987"/>
            <a:ext cx="1805651" cy="170727"/>
          </a:xfrm>
          <a:prstGeom prst="rect">
            <a:avLst/>
          </a:prstGeom>
          <a:solidFill>
            <a:srgbClr val="858592"/>
          </a:solidFill>
        </p:spPr>
      </p:sp>
      <p:sp>
        <p:nvSpPr>
          <p:cNvPr name="TextBox 6" id="6"/>
          <p:cNvSpPr txBox="true"/>
          <p:nvPr/>
        </p:nvSpPr>
        <p:spPr>
          <a:xfrm rot="0">
            <a:off x="5079857" y="2585578"/>
            <a:ext cx="8451593" cy="547370"/>
          </a:xfrm>
          <a:prstGeom prst="rect">
            <a:avLst/>
          </a:prstGeom>
        </p:spPr>
        <p:txBody>
          <a:bodyPr anchor="t" rtlCol="false" tIns="0" lIns="0" bIns="0" rIns="0">
            <a:spAutoFit/>
          </a:bodyPr>
          <a:lstStyle/>
          <a:p>
            <a:pPr algn="ctr">
              <a:lnSpc>
                <a:spcPts val="4420"/>
              </a:lnSpc>
            </a:pPr>
            <a:r>
              <a:rPr lang="en-US" sz="3400" spc="306">
                <a:solidFill>
                  <a:srgbClr val="000000"/>
                </a:solidFill>
                <a:latin typeface="Poppins Bold Italics"/>
              </a:rPr>
              <a:t>HOW WE STARTED</a:t>
            </a:r>
          </a:p>
        </p:txBody>
      </p:sp>
      <p:sp>
        <p:nvSpPr>
          <p:cNvPr name="TextBox 7" id="7"/>
          <p:cNvSpPr txBox="true"/>
          <p:nvPr/>
        </p:nvSpPr>
        <p:spPr>
          <a:xfrm rot="0">
            <a:off x="1206934" y="3361548"/>
            <a:ext cx="16107709" cy="6779895"/>
          </a:xfrm>
          <a:prstGeom prst="rect">
            <a:avLst/>
          </a:prstGeom>
        </p:spPr>
        <p:txBody>
          <a:bodyPr anchor="t" rtlCol="false" tIns="0" lIns="0" bIns="0" rIns="0">
            <a:spAutoFit/>
          </a:bodyPr>
          <a:lstStyle/>
          <a:p>
            <a:pPr algn="just">
              <a:lnSpc>
                <a:spcPts val="4199"/>
              </a:lnSpc>
            </a:pPr>
            <a:r>
              <a:rPr lang="en-US" sz="2799" spc="193">
                <a:solidFill>
                  <a:srgbClr val="FEFDFD"/>
                </a:solidFill>
                <a:latin typeface="League Spartan"/>
              </a:rPr>
              <a:t>After weeks of planning, training, praying, and fasting, Hosanna Church began its first official service in the home of Pastor Matthew and Kimberly Gunn on Sunday, October 6, 2020. The church met at their home for 1 month, and held services at the West Chatham YMCA in Pooler, GA for 6 months until COVID 19 hit. Hosanna Church moved into a new location at Savannah Mall on March 10, 2020 where it remained for over a year until a flood damaged the space and eventually the mall closed. </a:t>
            </a:r>
          </a:p>
          <a:p>
            <a:pPr algn="just">
              <a:lnSpc>
                <a:spcPts val="4199"/>
              </a:lnSpc>
            </a:pPr>
          </a:p>
          <a:p>
            <a:pPr algn="just">
              <a:lnSpc>
                <a:spcPts val="4199"/>
              </a:lnSpc>
            </a:pPr>
            <a:r>
              <a:rPr lang="en-US" sz="2799" spc="193">
                <a:solidFill>
                  <a:srgbClr val="FEFDFD"/>
                </a:solidFill>
                <a:latin typeface="League Spartan"/>
              </a:rPr>
              <a:t>June 2021, Hosanna moved into its current location and experienced tremendous success and creativity. Hosanna added 10 ministries, 5 people on staff, and continued to add to increase membership. </a:t>
            </a:r>
          </a:p>
          <a:p>
            <a:pPr algn="just">
              <a:lnSpc>
                <a:spcPts val="4199"/>
              </a:lnSpc>
            </a:pPr>
          </a:p>
          <a:p>
            <a:pPr algn="just">
              <a:lnSpc>
                <a:spcPts val="4199"/>
              </a:lnSpc>
            </a:pPr>
          </a:p>
        </p:txBody>
      </p:sp>
      <p:sp>
        <p:nvSpPr>
          <p:cNvPr name="Freeform 8" id="8"/>
          <p:cNvSpPr/>
          <p:nvPr/>
        </p:nvSpPr>
        <p:spPr>
          <a:xfrm flipH="false" flipV="false" rot="0">
            <a:off x="225029" y="211140"/>
            <a:ext cx="1963809" cy="1963809"/>
          </a:xfrm>
          <a:custGeom>
            <a:avLst/>
            <a:gdLst/>
            <a:ahLst/>
            <a:cxnLst/>
            <a:rect r="r" b="b" t="t" l="l"/>
            <a:pathLst>
              <a:path h="1963809" w="1963809">
                <a:moveTo>
                  <a:pt x="0" y="0"/>
                </a:moveTo>
                <a:lnTo>
                  <a:pt x="1963809" y="0"/>
                </a:lnTo>
                <a:lnTo>
                  <a:pt x="1963809" y="1963809"/>
                </a:lnTo>
                <a:lnTo>
                  <a:pt x="0" y="1963809"/>
                </a:lnTo>
                <a:lnTo>
                  <a:pt x="0" y="0"/>
                </a:lnTo>
                <a:close/>
              </a:path>
            </a:pathLst>
          </a:custGeom>
          <a:blipFill>
            <a:blip r:embed="rId2"/>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2877504" y="-1328738"/>
            <a:ext cx="12944475" cy="12944475"/>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grpSp>
        <p:nvGrpSpPr>
          <p:cNvPr name="Group 4" id="4"/>
          <p:cNvGrpSpPr/>
          <p:nvPr/>
        </p:nvGrpSpPr>
        <p:grpSpPr>
          <a:xfrm rot="0">
            <a:off x="5501056" y="656778"/>
            <a:ext cx="8513289" cy="3036342"/>
            <a:chOff x="0" y="0"/>
            <a:chExt cx="11351052" cy="4048456"/>
          </a:xfrm>
        </p:grpSpPr>
        <p:sp>
          <p:nvSpPr>
            <p:cNvPr name="TextBox 5" id="5"/>
            <p:cNvSpPr txBox="true"/>
            <p:nvPr/>
          </p:nvSpPr>
          <p:spPr>
            <a:xfrm rot="0">
              <a:off x="514787" y="0"/>
              <a:ext cx="10321478" cy="1054100"/>
            </a:xfrm>
            <a:prstGeom prst="rect">
              <a:avLst/>
            </a:prstGeom>
          </p:spPr>
          <p:txBody>
            <a:bodyPr anchor="t" rtlCol="false" tIns="0" lIns="0" bIns="0" rIns="0">
              <a:spAutoFit/>
            </a:bodyPr>
            <a:lstStyle/>
            <a:p>
              <a:pPr algn="ctr">
                <a:lnSpc>
                  <a:spcPts val="6292"/>
                </a:lnSpc>
              </a:pPr>
              <a:r>
                <a:rPr lang="en-US" sz="5243" spc="157">
                  <a:solidFill>
                    <a:srgbClr val="FEFDFD"/>
                  </a:solidFill>
                  <a:latin typeface="Poppins Bold Bold Italics"/>
                </a:rPr>
                <a:t>Our Leaders</a:t>
              </a:r>
            </a:p>
          </p:txBody>
        </p:sp>
        <p:sp>
          <p:nvSpPr>
            <p:cNvPr name="AutoShape 6" id="6"/>
            <p:cNvSpPr/>
            <p:nvPr/>
          </p:nvSpPr>
          <p:spPr>
            <a:xfrm rot="0">
              <a:off x="4462971" y="1467677"/>
              <a:ext cx="2425109" cy="229297"/>
            </a:xfrm>
            <a:prstGeom prst="rect">
              <a:avLst/>
            </a:prstGeom>
            <a:solidFill>
              <a:srgbClr val="FEFDFD"/>
            </a:solidFill>
          </p:spPr>
        </p:sp>
        <p:sp>
          <p:nvSpPr>
            <p:cNvPr name="TextBox 7" id="7"/>
            <p:cNvSpPr txBox="true"/>
            <p:nvPr/>
          </p:nvSpPr>
          <p:spPr>
            <a:xfrm rot="0">
              <a:off x="0" y="2247090"/>
              <a:ext cx="11351052" cy="722083"/>
            </a:xfrm>
            <a:prstGeom prst="rect">
              <a:avLst/>
            </a:prstGeom>
          </p:spPr>
          <p:txBody>
            <a:bodyPr anchor="t" rtlCol="false" tIns="0" lIns="0" bIns="0" rIns="0">
              <a:spAutoFit/>
            </a:bodyPr>
            <a:lstStyle/>
            <a:p>
              <a:pPr algn="ctr">
                <a:lnSpc>
                  <a:spcPts val="4452"/>
                </a:lnSpc>
              </a:pPr>
            </a:p>
          </p:txBody>
        </p:sp>
        <p:sp>
          <p:nvSpPr>
            <p:cNvPr name="TextBox 8" id="8"/>
            <p:cNvSpPr txBox="true"/>
            <p:nvPr/>
          </p:nvSpPr>
          <p:spPr>
            <a:xfrm rot="0">
              <a:off x="394955" y="3389618"/>
              <a:ext cx="10561143" cy="658838"/>
            </a:xfrm>
            <a:prstGeom prst="rect">
              <a:avLst/>
            </a:prstGeom>
          </p:spPr>
          <p:txBody>
            <a:bodyPr anchor="t" rtlCol="false" tIns="0" lIns="0" bIns="0" rIns="0">
              <a:spAutoFit/>
            </a:bodyPr>
            <a:lstStyle/>
            <a:p>
              <a:pPr algn="ctr">
                <a:lnSpc>
                  <a:spcPts val="4230"/>
                </a:lnSpc>
              </a:pPr>
            </a:p>
          </p:txBody>
        </p:sp>
      </p:grpSp>
      <p:sp>
        <p:nvSpPr>
          <p:cNvPr name="Freeform 9" id="9"/>
          <p:cNvSpPr/>
          <p:nvPr/>
        </p:nvSpPr>
        <p:spPr>
          <a:xfrm flipH="false" flipV="false" rot="0">
            <a:off x="8417534" y="2020924"/>
            <a:ext cx="2881474" cy="2881474"/>
          </a:xfrm>
          <a:custGeom>
            <a:avLst/>
            <a:gdLst/>
            <a:ahLst/>
            <a:cxnLst/>
            <a:rect r="r" b="b" t="t" l="l"/>
            <a:pathLst>
              <a:path h="2881474" w="2881474">
                <a:moveTo>
                  <a:pt x="0" y="0"/>
                </a:moveTo>
                <a:lnTo>
                  <a:pt x="2881474" y="0"/>
                </a:lnTo>
                <a:lnTo>
                  <a:pt x="2881474" y="2881474"/>
                </a:lnTo>
                <a:lnTo>
                  <a:pt x="0" y="2881474"/>
                </a:lnTo>
                <a:lnTo>
                  <a:pt x="0" y="0"/>
                </a:lnTo>
                <a:close/>
              </a:path>
            </a:pathLst>
          </a:custGeom>
          <a:blipFill>
            <a:blip r:embed="rId2"/>
            <a:stretch>
              <a:fillRect l="0" t="0" r="0" b="0"/>
            </a:stretch>
          </a:blipFill>
        </p:spPr>
      </p:sp>
      <p:sp>
        <p:nvSpPr>
          <p:cNvPr name="TextBox 10" id="10"/>
          <p:cNvSpPr txBox="true"/>
          <p:nvPr/>
        </p:nvSpPr>
        <p:spPr>
          <a:xfrm rot="0">
            <a:off x="8522033" y="5143500"/>
            <a:ext cx="2916585" cy="285750"/>
          </a:xfrm>
          <a:prstGeom prst="rect">
            <a:avLst/>
          </a:prstGeom>
        </p:spPr>
        <p:txBody>
          <a:bodyPr anchor="t" rtlCol="false" tIns="0" lIns="0" bIns="0" rIns="0">
            <a:spAutoFit/>
          </a:bodyPr>
          <a:lstStyle/>
          <a:p>
            <a:pPr algn="ctr">
              <a:lnSpc>
                <a:spcPts val="2280"/>
              </a:lnSpc>
              <a:spcBef>
                <a:spcPct val="0"/>
              </a:spcBef>
            </a:pPr>
            <a:r>
              <a:rPr lang="en-US" sz="1900" spc="57">
                <a:solidFill>
                  <a:srgbClr val="000000"/>
                </a:solidFill>
                <a:latin typeface="Poppins Bold Bold Italics"/>
              </a:rPr>
              <a:t>Pastor Matthew Gunn</a:t>
            </a:r>
          </a:p>
        </p:txBody>
      </p:sp>
      <p:sp>
        <p:nvSpPr>
          <p:cNvPr name="TextBox 11" id="11"/>
          <p:cNvSpPr txBox="true"/>
          <p:nvPr/>
        </p:nvSpPr>
        <p:spPr>
          <a:xfrm rot="0">
            <a:off x="1886696" y="5143500"/>
            <a:ext cx="15372604" cy="5067300"/>
          </a:xfrm>
          <a:prstGeom prst="rect">
            <a:avLst/>
          </a:prstGeom>
        </p:spPr>
        <p:txBody>
          <a:bodyPr anchor="t" rtlCol="false" tIns="0" lIns="0" bIns="0" rIns="0">
            <a:spAutoFit/>
          </a:bodyPr>
          <a:lstStyle/>
          <a:p>
            <a:pPr>
              <a:lnSpc>
                <a:spcPts val="2879"/>
              </a:lnSpc>
              <a:spcBef>
                <a:spcPct val="0"/>
              </a:spcBef>
            </a:pPr>
            <a:r>
              <a:rPr lang="en-US" sz="2400" spc="72">
                <a:solidFill>
                  <a:srgbClr val="FEFDFD"/>
                </a:solidFill>
                <a:latin typeface="Poppins Bold Bold Italics"/>
              </a:rPr>
              <a:t> Pastor Matthew Gunn was raised in Social Circle, GA.  He received Christ at age 12, accepted call to preach at age 16. Pastor served in various roles in the church. He was licensed in ministry in 2002 and ordained in ministry in 2006. He founded Matthew Gunn Ministries in 2012, a mobile evangelism and outreach ministry serving those in need. </a:t>
            </a:r>
          </a:p>
          <a:p>
            <a:pPr>
              <a:lnSpc>
                <a:spcPts val="2879"/>
              </a:lnSpc>
              <a:spcBef>
                <a:spcPct val="0"/>
              </a:spcBef>
            </a:pPr>
          </a:p>
          <a:p>
            <a:pPr>
              <a:lnSpc>
                <a:spcPts val="2879"/>
              </a:lnSpc>
              <a:spcBef>
                <a:spcPct val="0"/>
              </a:spcBef>
            </a:pPr>
            <a:r>
              <a:rPr lang="en-US" sz="2400" spc="72">
                <a:solidFill>
                  <a:srgbClr val="FEFDFD"/>
                </a:solidFill>
                <a:latin typeface="Poppins Bold Bold Italics"/>
              </a:rPr>
              <a:t>Pastor Matt and Lady Kim  planted Hosanna Church on May 6, 2019 and it was later renamed to Hosanna Church International in 2023. </a:t>
            </a:r>
          </a:p>
          <a:p>
            <a:pPr>
              <a:lnSpc>
                <a:spcPts val="2879"/>
              </a:lnSpc>
              <a:spcBef>
                <a:spcPct val="0"/>
              </a:spcBef>
            </a:pPr>
            <a:r>
              <a:rPr lang="en-US" sz="2400" spc="72">
                <a:solidFill>
                  <a:srgbClr val="FEFDFD"/>
                </a:solidFill>
                <a:latin typeface="Poppins Bold Bold Italics"/>
              </a:rPr>
              <a:t> </a:t>
            </a:r>
          </a:p>
          <a:p>
            <a:pPr>
              <a:lnSpc>
                <a:spcPts val="2879"/>
              </a:lnSpc>
              <a:spcBef>
                <a:spcPct val="0"/>
              </a:spcBef>
            </a:pPr>
            <a:r>
              <a:rPr lang="en-US" sz="2400" spc="72">
                <a:solidFill>
                  <a:srgbClr val="FEFDFD"/>
                </a:solidFill>
                <a:latin typeface="Poppins Bold Bold Italics"/>
              </a:rPr>
              <a:t>Graduate of Savannah State University &amp; attended Luther Rice Seminary, he is currently employed with CareSource as Community Education Team Lead for Southern Georgia. </a:t>
            </a:r>
          </a:p>
          <a:p>
            <a:pPr>
              <a:lnSpc>
                <a:spcPts val="2879"/>
              </a:lnSpc>
              <a:spcBef>
                <a:spcPct val="0"/>
              </a:spcBef>
            </a:pPr>
          </a:p>
          <a:p>
            <a:pPr>
              <a:lnSpc>
                <a:spcPts val="2879"/>
              </a:lnSpc>
              <a:spcBef>
                <a:spcPct val="0"/>
              </a:spcBef>
            </a:pPr>
            <a:r>
              <a:rPr lang="en-US" sz="2400" spc="72">
                <a:solidFill>
                  <a:srgbClr val="FEFDFD"/>
                </a:solidFill>
                <a:latin typeface="Poppins Bold Bold Italics"/>
              </a:rPr>
              <a:t> Hobbies: traveling, anything sports, and playing spades. </a:t>
            </a:r>
          </a:p>
          <a:p>
            <a:pPr>
              <a:lnSpc>
                <a:spcPts val="2879"/>
              </a:lnSpc>
              <a:spcBef>
                <a:spcPct val="0"/>
              </a:spcBef>
            </a:pPr>
            <a:r>
              <a:rPr lang="en-US" sz="2400" spc="72">
                <a:solidFill>
                  <a:srgbClr val="FEFDFD"/>
                </a:solidFill>
                <a:latin typeface="Poppins Bold Bold Italics"/>
              </a:rPr>
              <a:t> Favorite movie: Lean On Me </a:t>
            </a:r>
          </a:p>
          <a:p>
            <a:pPr algn="ctr">
              <a:lnSpc>
                <a:spcPts val="2879"/>
              </a:lnSpc>
              <a:spcBef>
                <a:spcPct val="0"/>
              </a:spcBef>
            </a:pPr>
          </a:p>
        </p:txBody>
      </p:sp>
      <p:sp>
        <p:nvSpPr>
          <p:cNvPr name="Freeform 12" id="12"/>
          <p:cNvSpPr/>
          <p:nvPr/>
        </p:nvSpPr>
        <p:spPr>
          <a:xfrm flipH="false" flipV="false" rot="0">
            <a:off x="225029" y="211140"/>
            <a:ext cx="1963809" cy="1963809"/>
          </a:xfrm>
          <a:custGeom>
            <a:avLst/>
            <a:gdLst/>
            <a:ahLst/>
            <a:cxnLst/>
            <a:rect r="r" b="b" t="t" l="l"/>
            <a:pathLst>
              <a:path h="1963809" w="1963809">
                <a:moveTo>
                  <a:pt x="0" y="0"/>
                </a:moveTo>
                <a:lnTo>
                  <a:pt x="1963809" y="0"/>
                </a:lnTo>
                <a:lnTo>
                  <a:pt x="1963809" y="1963809"/>
                </a:lnTo>
                <a:lnTo>
                  <a:pt x="0" y="1963809"/>
                </a:lnTo>
                <a:lnTo>
                  <a:pt x="0" y="0"/>
                </a:lnTo>
                <a:close/>
              </a:path>
            </a:pathLst>
          </a:custGeom>
          <a:blipFill>
            <a:blip r:embed="rId3"/>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B40507"/>
        </a:solidFill>
      </p:bgPr>
    </p:bg>
    <p:spTree>
      <p:nvGrpSpPr>
        <p:cNvPr id="1" name=""/>
        <p:cNvGrpSpPr/>
        <p:nvPr/>
      </p:nvGrpSpPr>
      <p:grpSpPr>
        <a:xfrm>
          <a:off x="0" y="0"/>
          <a:ext cx="0" cy="0"/>
          <a:chOff x="0" y="0"/>
          <a:chExt cx="0" cy="0"/>
        </a:xfrm>
      </p:grpSpPr>
      <p:grpSp>
        <p:nvGrpSpPr>
          <p:cNvPr name="Group 2" id="2"/>
          <p:cNvGrpSpPr/>
          <p:nvPr/>
        </p:nvGrpSpPr>
        <p:grpSpPr>
          <a:xfrm rot="0">
            <a:off x="2877504" y="-1328738"/>
            <a:ext cx="12944475" cy="12944475"/>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40507"/>
            </a:solidFill>
          </p:spPr>
        </p:sp>
      </p:grpSp>
      <p:grpSp>
        <p:nvGrpSpPr>
          <p:cNvPr name="Group 4" id="4"/>
          <p:cNvGrpSpPr/>
          <p:nvPr/>
        </p:nvGrpSpPr>
        <p:grpSpPr>
          <a:xfrm rot="0">
            <a:off x="5671431" y="211140"/>
            <a:ext cx="8513289" cy="3036342"/>
            <a:chOff x="0" y="0"/>
            <a:chExt cx="11351052" cy="4048456"/>
          </a:xfrm>
        </p:grpSpPr>
        <p:sp>
          <p:nvSpPr>
            <p:cNvPr name="TextBox 5" id="5"/>
            <p:cNvSpPr txBox="true"/>
            <p:nvPr/>
          </p:nvSpPr>
          <p:spPr>
            <a:xfrm rot="0">
              <a:off x="514787" y="0"/>
              <a:ext cx="10321478" cy="1054100"/>
            </a:xfrm>
            <a:prstGeom prst="rect">
              <a:avLst/>
            </a:prstGeom>
          </p:spPr>
          <p:txBody>
            <a:bodyPr anchor="t" rtlCol="false" tIns="0" lIns="0" bIns="0" rIns="0">
              <a:spAutoFit/>
            </a:bodyPr>
            <a:lstStyle/>
            <a:p>
              <a:pPr algn="ctr">
                <a:lnSpc>
                  <a:spcPts val="6292"/>
                </a:lnSpc>
              </a:pPr>
              <a:r>
                <a:rPr lang="en-US" sz="5243" spc="157">
                  <a:solidFill>
                    <a:srgbClr val="FEFDFD"/>
                  </a:solidFill>
                  <a:latin typeface="Poppins Bold Bold Italics"/>
                </a:rPr>
                <a:t>Our Leaders</a:t>
              </a:r>
            </a:p>
          </p:txBody>
        </p:sp>
        <p:sp>
          <p:nvSpPr>
            <p:cNvPr name="AutoShape 6" id="6"/>
            <p:cNvSpPr/>
            <p:nvPr/>
          </p:nvSpPr>
          <p:spPr>
            <a:xfrm rot="0">
              <a:off x="4462971" y="1467677"/>
              <a:ext cx="2425109" cy="229297"/>
            </a:xfrm>
            <a:prstGeom prst="rect">
              <a:avLst/>
            </a:prstGeom>
            <a:solidFill>
              <a:srgbClr val="FEFDFD"/>
            </a:solidFill>
          </p:spPr>
        </p:sp>
        <p:sp>
          <p:nvSpPr>
            <p:cNvPr name="TextBox 7" id="7"/>
            <p:cNvSpPr txBox="true"/>
            <p:nvPr/>
          </p:nvSpPr>
          <p:spPr>
            <a:xfrm rot="0">
              <a:off x="0" y="2247090"/>
              <a:ext cx="11351052" cy="722083"/>
            </a:xfrm>
            <a:prstGeom prst="rect">
              <a:avLst/>
            </a:prstGeom>
          </p:spPr>
          <p:txBody>
            <a:bodyPr anchor="t" rtlCol="false" tIns="0" lIns="0" bIns="0" rIns="0">
              <a:spAutoFit/>
            </a:bodyPr>
            <a:lstStyle/>
            <a:p>
              <a:pPr algn="ctr">
                <a:lnSpc>
                  <a:spcPts val="4452"/>
                </a:lnSpc>
              </a:pPr>
            </a:p>
          </p:txBody>
        </p:sp>
        <p:sp>
          <p:nvSpPr>
            <p:cNvPr name="TextBox 8" id="8"/>
            <p:cNvSpPr txBox="true"/>
            <p:nvPr/>
          </p:nvSpPr>
          <p:spPr>
            <a:xfrm rot="0">
              <a:off x="394955" y="3389618"/>
              <a:ext cx="10561143" cy="658838"/>
            </a:xfrm>
            <a:prstGeom prst="rect">
              <a:avLst/>
            </a:prstGeom>
          </p:spPr>
          <p:txBody>
            <a:bodyPr anchor="t" rtlCol="false" tIns="0" lIns="0" bIns="0" rIns="0">
              <a:spAutoFit/>
            </a:bodyPr>
            <a:lstStyle/>
            <a:p>
              <a:pPr algn="ctr">
                <a:lnSpc>
                  <a:spcPts val="4230"/>
                </a:lnSpc>
              </a:pPr>
            </a:p>
          </p:txBody>
        </p:sp>
      </p:grpSp>
      <p:sp>
        <p:nvSpPr>
          <p:cNvPr name="Freeform 9" id="9"/>
          <p:cNvSpPr/>
          <p:nvPr/>
        </p:nvSpPr>
        <p:spPr>
          <a:xfrm flipH="false" flipV="false" rot="0">
            <a:off x="8392379" y="1711786"/>
            <a:ext cx="3071393" cy="3071393"/>
          </a:xfrm>
          <a:custGeom>
            <a:avLst/>
            <a:gdLst/>
            <a:ahLst/>
            <a:cxnLst/>
            <a:rect r="r" b="b" t="t" l="l"/>
            <a:pathLst>
              <a:path h="3071393" w="3071393">
                <a:moveTo>
                  <a:pt x="0" y="0"/>
                </a:moveTo>
                <a:lnTo>
                  <a:pt x="3071393" y="0"/>
                </a:lnTo>
                <a:lnTo>
                  <a:pt x="3071393" y="3071393"/>
                </a:lnTo>
                <a:lnTo>
                  <a:pt x="0" y="3071393"/>
                </a:lnTo>
                <a:lnTo>
                  <a:pt x="0" y="0"/>
                </a:lnTo>
                <a:close/>
              </a:path>
            </a:pathLst>
          </a:custGeom>
          <a:blipFill>
            <a:blip r:embed="rId2"/>
            <a:stretch>
              <a:fillRect l="0" t="0" r="0" b="0"/>
            </a:stretch>
          </a:blipFill>
        </p:spPr>
      </p:sp>
      <p:sp>
        <p:nvSpPr>
          <p:cNvPr name="Freeform 10" id="10"/>
          <p:cNvSpPr/>
          <p:nvPr/>
        </p:nvSpPr>
        <p:spPr>
          <a:xfrm flipH="false" flipV="false" rot="0">
            <a:off x="225029" y="211140"/>
            <a:ext cx="1963809" cy="1963809"/>
          </a:xfrm>
          <a:custGeom>
            <a:avLst/>
            <a:gdLst/>
            <a:ahLst/>
            <a:cxnLst/>
            <a:rect r="r" b="b" t="t" l="l"/>
            <a:pathLst>
              <a:path h="1963809" w="1963809">
                <a:moveTo>
                  <a:pt x="0" y="0"/>
                </a:moveTo>
                <a:lnTo>
                  <a:pt x="1963809" y="0"/>
                </a:lnTo>
                <a:lnTo>
                  <a:pt x="1963809" y="1963809"/>
                </a:lnTo>
                <a:lnTo>
                  <a:pt x="0" y="1963809"/>
                </a:lnTo>
                <a:lnTo>
                  <a:pt x="0" y="0"/>
                </a:lnTo>
                <a:close/>
              </a:path>
            </a:pathLst>
          </a:custGeom>
          <a:blipFill>
            <a:blip r:embed="rId3"/>
            <a:stretch>
              <a:fillRect l="0" t="0" r="0" b="0"/>
            </a:stretch>
          </a:blipFill>
        </p:spPr>
      </p:sp>
      <p:sp>
        <p:nvSpPr>
          <p:cNvPr name="TextBox 11" id="11"/>
          <p:cNvSpPr txBox="true"/>
          <p:nvPr/>
        </p:nvSpPr>
        <p:spPr>
          <a:xfrm rot="0">
            <a:off x="8557517" y="4857750"/>
            <a:ext cx="2741116" cy="285750"/>
          </a:xfrm>
          <a:prstGeom prst="rect">
            <a:avLst/>
          </a:prstGeom>
        </p:spPr>
        <p:txBody>
          <a:bodyPr anchor="t" rtlCol="false" tIns="0" lIns="0" bIns="0" rIns="0">
            <a:spAutoFit/>
          </a:bodyPr>
          <a:lstStyle/>
          <a:p>
            <a:pPr algn="ctr">
              <a:lnSpc>
                <a:spcPts val="2280"/>
              </a:lnSpc>
              <a:spcBef>
                <a:spcPct val="0"/>
              </a:spcBef>
            </a:pPr>
            <a:r>
              <a:rPr lang="en-US" sz="1900" spc="57">
                <a:solidFill>
                  <a:srgbClr val="000000"/>
                </a:solidFill>
                <a:latin typeface="Poppins Bold Bold Italics"/>
              </a:rPr>
              <a:t>Lady Kimberly Gunn</a:t>
            </a:r>
          </a:p>
        </p:txBody>
      </p:sp>
      <p:sp>
        <p:nvSpPr>
          <p:cNvPr name="TextBox 12" id="12"/>
          <p:cNvSpPr txBox="true"/>
          <p:nvPr/>
        </p:nvSpPr>
        <p:spPr>
          <a:xfrm rot="0">
            <a:off x="504348" y="5219700"/>
            <a:ext cx="17279305" cy="5334000"/>
          </a:xfrm>
          <a:prstGeom prst="rect">
            <a:avLst/>
          </a:prstGeom>
        </p:spPr>
        <p:txBody>
          <a:bodyPr anchor="t" rtlCol="false" tIns="0" lIns="0" bIns="0" rIns="0">
            <a:spAutoFit/>
          </a:bodyPr>
          <a:lstStyle/>
          <a:p>
            <a:pPr algn="just">
              <a:lnSpc>
                <a:spcPts val="2639"/>
              </a:lnSpc>
              <a:spcBef>
                <a:spcPct val="0"/>
              </a:spcBef>
            </a:pPr>
            <a:r>
              <a:rPr lang="en-US" sz="2199" spc="65">
                <a:solidFill>
                  <a:srgbClr val="FEFDFD"/>
                </a:solidFill>
                <a:latin typeface="Poppins Bold Bold Italics"/>
              </a:rPr>
              <a:t> Lady Gunn was born and raised in Waynesboro, GA. She accepted Christ at eight. Her and her parents were founders of their childhood church. She grew up singing in church in various choirs and praise teams.  She often lead songs and hymns. She participated in the school choirs, held various leadership roles for her class including Miss Black Burke County 2000.  She recorded her first music project in 2010, “Hold On”. </a:t>
            </a:r>
          </a:p>
          <a:p>
            <a:pPr algn="just">
              <a:lnSpc>
                <a:spcPts val="2639"/>
              </a:lnSpc>
              <a:spcBef>
                <a:spcPct val="0"/>
              </a:spcBef>
            </a:pPr>
          </a:p>
          <a:p>
            <a:pPr algn="just">
              <a:lnSpc>
                <a:spcPts val="2639"/>
              </a:lnSpc>
              <a:spcBef>
                <a:spcPct val="0"/>
              </a:spcBef>
            </a:pPr>
            <a:r>
              <a:rPr lang="en-US" sz="2199" spc="65">
                <a:solidFill>
                  <a:srgbClr val="FEFDFD"/>
                </a:solidFill>
                <a:latin typeface="Poppins Bold Bold Italics"/>
              </a:rPr>
              <a:t>Lady Gunn currently performs as a recording artist across the Southeast Region. She is the owner of Kimberly Gunn Enterprises and The Love &amp; Soul Experience in 2012. Kimberly also founded the Love &amp; Soul Family Festival. </a:t>
            </a:r>
          </a:p>
          <a:p>
            <a:pPr algn="just">
              <a:lnSpc>
                <a:spcPts val="2639"/>
              </a:lnSpc>
              <a:spcBef>
                <a:spcPct val="0"/>
              </a:spcBef>
            </a:pPr>
          </a:p>
          <a:p>
            <a:pPr algn="just">
              <a:lnSpc>
                <a:spcPts val="2639"/>
              </a:lnSpc>
              <a:spcBef>
                <a:spcPct val="0"/>
              </a:spcBef>
            </a:pPr>
            <a:r>
              <a:rPr lang="en-US" sz="2199" spc="65">
                <a:solidFill>
                  <a:srgbClr val="FEFDFD"/>
                </a:solidFill>
                <a:latin typeface="Poppins Bold Bold Italics"/>
              </a:rPr>
              <a:t>She is a graduate of Augusta State University and Liberty University and is certified in health and life insurance as well as mental health advocacy. </a:t>
            </a:r>
          </a:p>
          <a:p>
            <a:pPr algn="just">
              <a:lnSpc>
                <a:spcPts val="2639"/>
              </a:lnSpc>
              <a:spcBef>
                <a:spcPct val="0"/>
              </a:spcBef>
            </a:pPr>
          </a:p>
          <a:p>
            <a:pPr algn="just">
              <a:lnSpc>
                <a:spcPts val="2639"/>
              </a:lnSpc>
              <a:spcBef>
                <a:spcPct val="0"/>
              </a:spcBef>
            </a:pPr>
            <a:r>
              <a:rPr lang="en-US" sz="2199" spc="65">
                <a:solidFill>
                  <a:srgbClr val="FEFDFD"/>
                </a:solidFill>
                <a:latin typeface="Poppins Bold Bold Italics"/>
              </a:rPr>
              <a:t>Hobbies: outdoors, resting, and traveling</a:t>
            </a:r>
          </a:p>
          <a:p>
            <a:pPr algn="just">
              <a:lnSpc>
                <a:spcPts val="2639"/>
              </a:lnSpc>
              <a:spcBef>
                <a:spcPct val="0"/>
              </a:spcBef>
            </a:pPr>
            <a:r>
              <a:rPr lang="en-US" sz="2199" spc="65">
                <a:solidFill>
                  <a:srgbClr val="FEFDFD"/>
                </a:solidFill>
                <a:latin typeface="Poppins Bold Bold Italics"/>
              </a:rPr>
              <a:t>Favorite TV show: Golden Girls</a:t>
            </a:r>
          </a:p>
          <a:p>
            <a:pPr>
              <a:lnSpc>
                <a:spcPts val="2639"/>
              </a:lnSpc>
              <a:spcBef>
                <a:spcPct val="0"/>
              </a:spcBef>
            </a:pPr>
          </a:p>
          <a:p>
            <a:pPr algn="ctr">
              <a:lnSpc>
                <a:spcPts val="2639"/>
              </a:lnSpc>
              <a:spcBef>
                <a:spcPct val="0"/>
              </a:spcBef>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EFDFD"/>
        </a:solidFill>
      </p:bgPr>
    </p:bg>
    <p:spTree>
      <p:nvGrpSpPr>
        <p:cNvPr id="1" name=""/>
        <p:cNvGrpSpPr/>
        <p:nvPr/>
      </p:nvGrpSpPr>
      <p:grpSpPr>
        <a:xfrm>
          <a:off x="0" y="0"/>
          <a:ext cx="0" cy="0"/>
          <a:chOff x="0" y="0"/>
          <a:chExt cx="0" cy="0"/>
        </a:xfrm>
      </p:grpSpPr>
      <p:grpSp>
        <p:nvGrpSpPr>
          <p:cNvPr name="Group 2" id="2"/>
          <p:cNvGrpSpPr/>
          <p:nvPr/>
        </p:nvGrpSpPr>
        <p:grpSpPr>
          <a:xfrm rot="0">
            <a:off x="2877504" y="-1328738"/>
            <a:ext cx="12944475" cy="12944475"/>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EFDFD"/>
            </a:solidFill>
          </p:spPr>
        </p:sp>
      </p:grpSp>
      <p:grpSp>
        <p:nvGrpSpPr>
          <p:cNvPr name="Group 4" id="4"/>
          <p:cNvGrpSpPr/>
          <p:nvPr/>
        </p:nvGrpSpPr>
        <p:grpSpPr>
          <a:xfrm rot="0">
            <a:off x="5501056" y="211140"/>
            <a:ext cx="8513289" cy="3036342"/>
            <a:chOff x="0" y="0"/>
            <a:chExt cx="11351052" cy="4048456"/>
          </a:xfrm>
        </p:grpSpPr>
        <p:sp>
          <p:nvSpPr>
            <p:cNvPr name="TextBox 5" id="5"/>
            <p:cNvSpPr txBox="true"/>
            <p:nvPr/>
          </p:nvSpPr>
          <p:spPr>
            <a:xfrm rot="0">
              <a:off x="514787" y="0"/>
              <a:ext cx="10321478" cy="1054100"/>
            </a:xfrm>
            <a:prstGeom prst="rect">
              <a:avLst/>
            </a:prstGeom>
          </p:spPr>
          <p:txBody>
            <a:bodyPr anchor="t" rtlCol="false" tIns="0" lIns="0" bIns="0" rIns="0">
              <a:spAutoFit/>
            </a:bodyPr>
            <a:lstStyle/>
            <a:p>
              <a:pPr algn="ctr">
                <a:lnSpc>
                  <a:spcPts val="6292"/>
                </a:lnSpc>
              </a:pPr>
              <a:r>
                <a:rPr lang="en-US" sz="5243" spc="157">
                  <a:solidFill>
                    <a:srgbClr val="000000"/>
                  </a:solidFill>
                  <a:latin typeface="Poppins Bold Bold Italics"/>
                </a:rPr>
                <a:t>Apostolic Covering</a:t>
              </a:r>
            </a:p>
          </p:txBody>
        </p:sp>
        <p:sp>
          <p:nvSpPr>
            <p:cNvPr name="AutoShape 6" id="6"/>
            <p:cNvSpPr/>
            <p:nvPr/>
          </p:nvSpPr>
          <p:spPr>
            <a:xfrm rot="0">
              <a:off x="4462971" y="1467677"/>
              <a:ext cx="2425109" cy="229297"/>
            </a:xfrm>
            <a:prstGeom prst="rect">
              <a:avLst/>
            </a:prstGeom>
            <a:solidFill>
              <a:srgbClr val="000000"/>
            </a:solidFill>
          </p:spPr>
        </p:sp>
        <p:sp>
          <p:nvSpPr>
            <p:cNvPr name="TextBox 7" id="7"/>
            <p:cNvSpPr txBox="true"/>
            <p:nvPr/>
          </p:nvSpPr>
          <p:spPr>
            <a:xfrm rot="0">
              <a:off x="0" y="2247090"/>
              <a:ext cx="11351052" cy="722083"/>
            </a:xfrm>
            <a:prstGeom prst="rect">
              <a:avLst/>
            </a:prstGeom>
          </p:spPr>
          <p:txBody>
            <a:bodyPr anchor="t" rtlCol="false" tIns="0" lIns="0" bIns="0" rIns="0">
              <a:spAutoFit/>
            </a:bodyPr>
            <a:lstStyle/>
            <a:p>
              <a:pPr algn="ctr">
                <a:lnSpc>
                  <a:spcPts val="4452"/>
                </a:lnSpc>
              </a:pPr>
            </a:p>
          </p:txBody>
        </p:sp>
        <p:sp>
          <p:nvSpPr>
            <p:cNvPr name="TextBox 8" id="8"/>
            <p:cNvSpPr txBox="true"/>
            <p:nvPr/>
          </p:nvSpPr>
          <p:spPr>
            <a:xfrm rot="0">
              <a:off x="394955" y="3389618"/>
              <a:ext cx="10561143" cy="658838"/>
            </a:xfrm>
            <a:prstGeom prst="rect">
              <a:avLst/>
            </a:prstGeom>
          </p:spPr>
          <p:txBody>
            <a:bodyPr anchor="t" rtlCol="false" tIns="0" lIns="0" bIns="0" rIns="0">
              <a:spAutoFit/>
            </a:bodyPr>
            <a:lstStyle/>
            <a:p>
              <a:pPr algn="ctr">
                <a:lnSpc>
                  <a:spcPts val="4230"/>
                </a:lnSpc>
              </a:pPr>
            </a:p>
          </p:txBody>
        </p:sp>
      </p:grpSp>
      <p:sp>
        <p:nvSpPr>
          <p:cNvPr name="Freeform 9" id="9"/>
          <p:cNvSpPr/>
          <p:nvPr/>
        </p:nvSpPr>
        <p:spPr>
          <a:xfrm flipH="false" flipV="false" rot="0">
            <a:off x="8222004" y="1729312"/>
            <a:ext cx="2797461" cy="3615137"/>
          </a:xfrm>
          <a:custGeom>
            <a:avLst/>
            <a:gdLst/>
            <a:ahLst/>
            <a:cxnLst/>
            <a:rect r="r" b="b" t="t" l="l"/>
            <a:pathLst>
              <a:path h="3615137" w="2797461">
                <a:moveTo>
                  <a:pt x="0" y="0"/>
                </a:moveTo>
                <a:lnTo>
                  <a:pt x="2797461" y="0"/>
                </a:lnTo>
                <a:lnTo>
                  <a:pt x="2797461" y="3615137"/>
                </a:lnTo>
                <a:lnTo>
                  <a:pt x="0" y="3615137"/>
                </a:lnTo>
                <a:lnTo>
                  <a:pt x="0" y="0"/>
                </a:lnTo>
                <a:close/>
              </a:path>
            </a:pathLst>
          </a:custGeom>
          <a:blipFill>
            <a:blip r:embed="rId2"/>
            <a:stretch>
              <a:fillRect l="0" t="-2862" r="-9792" b="-17902"/>
            </a:stretch>
          </a:blipFill>
        </p:spPr>
      </p:sp>
      <p:sp>
        <p:nvSpPr>
          <p:cNvPr name="TextBox 10" id="10"/>
          <p:cNvSpPr txBox="true"/>
          <p:nvPr/>
        </p:nvSpPr>
        <p:spPr>
          <a:xfrm rot="0">
            <a:off x="8358970" y="5344449"/>
            <a:ext cx="2523530" cy="285750"/>
          </a:xfrm>
          <a:prstGeom prst="rect">
            <a:avLst/>
          </a:prstGeom>
        </p:spPr>
        <p:txBody>
          <a:bodyPr anchor="t" rtlCol="false" tIns="0" lIns="0" bIns="0" rIns="0">
            <a:spAutoFit/>
          </a:bodyPr>
          <a:lstStyle/>
          <a:p>
            <a:pPr algn="ctr">
              <a:lnSpc>
                <a:spcPts val="2280"/>
              </a:lnSpc>
              <a:spcBef>
                <a:spcPct val="0"/>
              </a:spcBef>
            </a:pPr>
            <a:r>
              <a:rPr lang="en-US" sz="1900" spc="57">
                <a:solidFill>
                  <a:srgbClr val="000000"/>
                </a:solidFill>
                <a:latin typeface="Poppins Bold Bold Italics"/>
              </a:rPr>
              <a:t>Apostle Isaac Pitre</a:t>
            </a:r>
          </a:p>
        </p:txBody>
      </p:sp>
      <p:sp>
        <p:nvSpPr>
          <p:cNvPr name="TextBox 11" id="11"/>
          <p:cNvSpPr txBox="true"/>
          <p:nvPr/>
        </p:nvSpPr>
        <p:spPr>
          <a:xfrm rot="0">
            <a:off x="612816" y="5812278"/>
            <a:ext cx="17062368" cy="5000625"/>
          </a:xfrm>
          <a:prstGeom prst="rect">
            <a:avLst/>
          </a:prstGeom>
        </p:spPr>
        <p:txBody>
          <a:bodyPr anchor="t" rtlCol="false" tIns="0" lIns="0" bIns="0" rIns="0">
            <a:spAutoFit/>
          </a:bodyPr>
          <a:lstStyle/>
          <a:p>
            <a:pPr algn="just">
              <a:lnSpc>
                <a:spcPts val="2639"/>
              </a:lnSpc>
              <a:spcBef>
                <a:spcPct val="0"/>
              </a:spcBef>
            </a:pPr>
            <a:r>
              <a:rPr lang="en-US" sz="2199" spc="65">
                <a:solidFill>
                  <a:srgbClr val="000000"/>
                </a:solidFill>
                <a:latin typeface="Poppins Bold Bold Italics"/>
              </a:rPr>
              <a:t>Pastor Matthew &amp; Lady Gunn are under the Apostolic Covering of Apostle Isaac Pitre and part of the II Kings Global Network.</a:t>
            </a:r>
            <a:r>
              <a:rPr lang="en-US" sz="2199" spc="65">
                <a:solidFill>
                  <a:srgbClr val="000000"/>
                </a:solidFill>
                <a:latin typeface="Poppins Bold Bold Italics"/>
              </a:rPr>
              <a:t> </a:t>
            </a:r>
          </a:p>
          <a:p>
            <a:pPr algn="just">
              <a:lnSpc>
                <a:spcPts val="2639"/>
              </a:lnSpc>
              <a:spcBef>
                <a:spcPct val="0"/>
              </a:spcBef>
            </a:pPr>
          </a:p>
          <a:p>
            <a:pPr algn="just">
              <a:lnSpc>
                <a:spcPts val="2639"/>
              </a:lnSpc>
              <a:spcBef>
                <a:spcPct val="0"/>
              </a:spcBef>
            </a:pPr>
            <a:r>
              <a:rPr lang="en-US" sz="2199" spc="65">
                <a:solidFill>
                  <a:srgbClr val="000000"/>
                </a:solidFill>
                <a:latin typeface="Poppins Bold Bold Italics"/>
              </a:rPr>
              <a:t>Isaac Pitre is the President of Isaac Pitre Ministries, Founder and Apostolic overseer of Christ Nations Church, and Leader of II Kings Global Network. </a:t>
            </a:r>
          </a:p>
          <a:p>
            <a:pPr algn="just">
              <a:lnSpc>
                <a:spcPts val="2639"/>
              </a:lnSpc>
              <a:spcBef>
                <a:spcPct val="0"/>
              </a:spcBef>
            </a:pPr>
            <a:r>
              <a:rPr lang="en-US" sz="2199" spc="65">
                <a:solidFill>
                  <a:srgbClr val="000000"/>
                </a:solidFill>
                <a:latin typeface="Poppins Bold Bold Italics"/>
              </a:rPr>
              <a:t> </a:t>
            </a:r>
          </a:p>
          <a:p>
            <a:pPr algn="just">
              <a:lnSpc>
                <a:spcPts val="2639"/>
              </a:lnSpc>
              <a:spcBef>
                <a:spcPct val="0"/>
              </a:spcBef>
            </a:pPr>
            <a:r>
              <a:rPr lang="en-US" sz="2199" spc="65">
                <a:solidFill>
                  <a:srgbClr val="000000"/>
                </a:solidFill>
                <a:latin typeface="Poppins Bold Bold Italics"/>
              </a:rPr>
              <a:t>   With over 30 years in full time ministry, Isaac travels throughout the nation and around the world ministering in various Conferences, Churches, and Christian Television Networks. In addition, Isaac has also produced several musical projects and authored two books, “THE DIVINE DNA” and his latest, “TAKE BACK YOUR AUTHORITY” released in 2023.</a:t>
            </a:r>
          </a:p>
          <a:p>
            <a:pPr algn="just">
              <a:lnSpc>
                <a:spcPts val="2639"/>
              </a:lnSpc>
              <a:spcBef>
                <a:spcPct val="0"/>
              </a:spcBef>
            </a:pPr>
            <a:r>
              <a:rPr lang="en-US" sz="2199" spc="65">
                <a:solidFill>
                  <a:srgbClr val="000000"/>
                </a:solidFill>
                <a:latin typeface="Poppins Bold Bold Italics"/>
              </a:rPr>
              <a:t> </a:t>
            </a:r>
          </a:p>
          <a:p>
            <a:pPr algn="just">
              <a:lnSpc>
                <a:spcPts val="2639"/>
              </a:lnSpc>
              <a:spcBef>
                <a:spcPct val="0"/>
              </a:spcBef>
            </a:pPr>
            <a:r>
              <a:rPr lang="en-US" sz="2199" spc="65">
                <a:solidFill>
                  <a:srgbClr val="000000"/>
                </a:solidFill>
                <a:latin typeface="Poppins Bold Bold Italics"/>
              </a:rPr>
              <a:t>   Isaac’s greatest passion is to see the body of Christ rise and walk in its true IDENTITY and AUTHORITY in the earth. Isaac’s ministry is based in Dallas, Texas where he resides with his beautiful wife Janet.</a:t>
            </a:r>
          </a:p>
          <a:p>
            <a:pPr>
              <a:lnSpc>
                <a:spcPts val="2639"/>
              </a:lnSpc>
              <a:spcBef>
                <a:spcPct val="0"/>
              </a:spcBef>
            </a:pPr>
          </a:p>
          <a:p>
            <a:pPr algn="ctr">
              <a:lnSpc>
                <a:spcPts val="2639"/>
              </a:lnSpc>
              <a:spcBef>
                <a:spcPct val="0"/>
              </a:spcBef>
            </a:pPr>
          </a:p>
        </p:txBody>
      </p:sp>
      <p:sp>
        <p:nvSpPr>
          <p:cNvPr name="Freeform 12" id="12"/>
          <p:cNvSpPr/>
          <p:nvPr/>
        </p:nvSpPr>
        <p:spPr>
          <a:xfrm flipH="false" flipV="false" rot="0">
            <a:off x="225029" y="211140"/>
            <a:ext cx="1963809" cy="1963809"/>
          </a:xfrm>
          <a:custGeom>
            <a:avLst/>
            <a:gdLst/>
            <a:ahLst/>
            <a:cxnLst/>
            <a:rect r="r" b="b" t="t" l="l"/>
            <a:pathLst>
              <a:path h="1963809" w="1963809">
                <a:moveTo>
                  <a:pt x="0" y="0"/>
                </a:moveTo>
                <a:lnTo>
                  <a:pt x="1963809" y="0"/>
                </a:lnTo>
                <a:lnTo>
                  <a:pt x="1963809" y="1963809"/>
                </a:lnTo>
                <a:lnTo>
                  <a:pt x="0" y="1963809"/>
                </a:lnTo>
                <a:lnTo>
                  <a:pt x="0" y="0"/>
                </a:lnTo>
                <a:close/>
              </a:path>
            </a:pathLst>
          </a:custGeom>
          <a:blipFill>
            <a:blip r:embed="rId3"/>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DAF-VMYzjgI</dc:identifier>
  <dcterms:modified xsi:type="dcterms:W3CDTF">2011-08-01T06:04:30Z</dcterms:modified>
  <cp:revision>1</cp:revision>
  <dc:title>Hosanna Church New Members Orientation Manual</dc:title>
</cp:coreProperties>
</file>